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
      <p:font typeface="Source Code Pro"/>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ourceCodePro-bold.fntdata"/><Relationship Id="rId25" Type="http://schemas.openxmlformats.org/officeDocument/2006/relationships/font" Target="fonts/SourceCodePro-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aleway-regular.fntdata"/><Relationship Id="rId16" Type="http://schemas.openxmlformats.org/officeDocument/2006/relationships/slide" Target="slides/slide12.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gif>
</file>

<file path=ppt/media/image2.gif>
</file>

<file path=ppt/media/image3.jp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hatis.techtarget.com/definition/Layer-4-7-Layer-4-through-Layer-7-services" TargetMode="External"/><Relationship Id="rId3" Type="http://schemas.openxmlformats.org/officeDocument/2006/relationships/hyperlink" Target="http://searchwindevelopment.techtarget.com/definition/HTTP" TargetMode="External"/><Relationship Id="rId4" Type="http://schemas.openxmlformats.org/officeDocument/2006/relationships/hyperlink" Target="http://searchenterprisewan.techtarget.com/definition/File-Transfer-Protoco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archnetworking.techtarget.com/definition/packet" TargetMode="External"/><Relationship Id="rId3" Type="http://schemas.openxmlformats.org/officeDocument/2006/relationships/hyperlink" Target="http://searchnetworking.techtarget.com/definition/por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archdatacenter.techtarget.com/definition/infrastructure" TargetMode="External"/><Relationship Id="rId3" Type="http://schemas.openxmlformats.org/officeDocument/2006/relationships/hyperlink" Target="http://searchcloudprovider.techtarget.com/definition/cloud-services" TargetMode="External"/><Relationship Id="rId4" Type="http://schemas.openxmlformats.org/officeDocument/2006/relationships/hyperlink" Target="http://whatis.techtarget.com/definition/appliance-network-appliance" TargetMode="External"/><Relationship Id="rId11" Type="http://schemas.openxmlformats.org/officeDocument/2006/relationships/hyperlink" Target="http://searchdatacenter.techtarget.com/definition/Single-point-of-failure-SPOF" TargetMode="External"/><Relationship Id="rId10" Type="http://schemas.openxmlformats.org/officeDocument/2006/relationships/hyperlink" Target="http://searchenterprisewan.techtarget.com/definition/virtual-private-network" TargetMode="External"/><Relationship Id="rId12" Type="http://schemas.openxmlformats.org/officeDocument/2006/relationships/hyperlink" Target="http://searchsecurity.techtarget.com/definition/next-generation-firewall-NGFW" TargetMode="External"/><Relationship Id="rId9" Type="http://schemas.openxmlformats.org/officeDocument/2006/relationships/hyperlink" Target="http://searchsecurity.techtarget.com/definition/content-filtering" TargetMode="External"/><Relationship Id="rId5" Type="http://schemas.openxmlformats.org/officeDocument/2006/relationships/hyperlink" Target="http://searchsecurity.techtarget.com/definition/firewall" TargetMode="External"/><Relationship Id="rId6" Type="http://schemas.openxmlformats.org/officeDocument/2006/relationships/hyperlink" Target="http://searchmidmarketsecurity.techtarget.com/definition/intrusion-detection" TargetMode="External"/><Relationship Id="rId7" Type="http://schemas.openxmlformats.org/officeDocument/2006/relationships/hyperlink" Target="http://searchsecurity.techtarget.com/definition/antimalware" TargetMode="External"/><Relationship Id="rId8" Type="http://schemas.openxmlformats.org/officeDocument/2006/relationships/hyperlink" Target="http://searchmidmarketsecurity.techtarget.com/definition/spam-filter" TargetMode="External"/></Relationships>
</file>

<file path=ppt/notesSlides/_rels/notesSlide7.xml.rels><?xml version="1.0" encoding="UTF-8" standalone="yes"?><Relationships xmlns="http://schemas.openxmlformats.org/package/2006/relationships"><Relationship Id="rId11" Type="http://schemas.openxmlformats.org/officeDocument/2006/relationships/hyperlink" Target="http://searchsecurity.techtarget.com/definition/Secure-Shell" TargetMode="External"/><Relationship Id="rId10" Type="http://schemas.openxmlformats.org/officeDocument/2006/relationships/hyperlink" Target="http://searchsecurity.techtarget.com/definition/Secure-Sockets-Layer-SSL" TargetMode="External"/><Relationship Id="rId13" Type="http://schemas.openxmlformats.org/officeDocument/2006/relationships/hyperlink" Target="http://searchmidmarketsecurity.techtarget.com/definition/malware" TargetMode="External"/><Relationship Id="rId12" Type="http://schemas.openxmlformats.org/officeDocument/2006/relationships/hyperlink" Target="http://searchnetworking.techtarget.com/definition/deep-packet-inspection-DPI" TargetMode="External"/><Relationship Id="rId1" Type="http://schemas.openxmlformats.org/officeDocument/2006/relationships/notesMaster" Target="../notesMasters/notesMaster1.xml"/><Relationship Id="rId2" Type="http://schemas.openxmlformats.org/officeDocument/2006/relationships/hyperlink" Target="http://searchsecurity.techtarget.com/definition/security-policy" TargetMode="External"/><Relationship Id="rId3" Type="http://schemas.openxmlformats.org/officeDocument/2006/relationships/hyperlink" Target="http://searchnetworking.techtarget.com/definition/port" TargetMode="External"/><Relationship Id="rId4" Type="http://schemas.openxmlformats.org/officeDocument/2006/relationships/hyperlink" Target="http://searchnetworking.techtarget.com/definition/protocol" TargetMode="External"/><Relationship Id="rId9" Type="http://schemas.openxmlformats.org/officeDocument/2006/relationships/hyperlink" Target="http://searchsecurity.techtarget.com/definition/intrusion-prevention" TargetMode="External"/><Relationship Id="rId15" Type="http://schemas.openxmlformats.org/officeDocument/2006/relationships/hyperlink" Target="http://searchnetworking.techtarget.com/definition/OSI" TargetMode="External"/><Relationship Id="rId14" Type="http://schemas.openxmlformats.org/officeDocument/2006/relationships/hyperlink" Target="http://whatis.techtarget.com/definition/application-awareness" TargetMode="External"/><Relationship Id="rId5" Type="http://schemas.openxmlformats.org/officeDocument/2006/relationships/hyperlink" Target="http://searchnetworking.techtarget.com/definition/packet-filtering" TargetMode="External"/><Relationship Id="rId6" Type="http://schemas.openxmlformats.org/officeDocument/2006/relationships/hyperlink" Target="http://searchenterprisewan.techtarget.com/definition/Network-Address-Translation" TargetMode="External"/><Relationship Id="rId7" Type="http://schemas.openxmlformats.org/officeDocument/2006/relationships/hyperlink" Target="http://searchenterprisewan.techtarget.com/definition/virtual-private-network" TargetMode="External"/><Relationship Id="rId8" Type="http://schemas.openxmlformats.org/officeDocument/2006/relationships/hyperlink" Target="http://searchunifiedcommunications.techtarget.com/definition/QoS-Quality-of-Service"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The BEST Firewall Presentation.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-A firewall is a program or piece of hardware that monitors network traffic and blocks attacks. </a:t>
            </a:r>
          </a:p>
          <a:p>
            <a:pPr lvl="0">
              <a:spcBef>
                <a:spcPts val="0"/>
              </a:spcBef>
              <a:buNone/>
            </a:pPr>
            <a:r>
              <a:rPr lang="en"/>
              <a:t>-It screens out attacks such as viruses and worms using packet sniffing. </a:t>
            </a:r>
          </a:p>
          <a:p>
            <a:pPr lvl="0">
              <a:spcBef>
                <a:spcPts val="0"/>
              </a:spcBef>
              <a:buNone/>
            </a:pPr>
            <a:r>
              <a:rPr lang="en"/>
              <a:t>-It also monitors traffic for anomalies, including outgoing traffic which can help prevent your computer from being used as a bot or zombie.</a:t>
            </a:r>
          </a:p>
          <a:p>
            <a:pPr lvl="0">
              <a:spcBef>
                <a:spcPts val="0"/>
              </a:spcBef>
              <a:buNone/>
            </a:pPr>
            <a:r>
              <a:rPr lang="en"/>
              <a:t>- While both from hardware and software have their advantages and disadvantages, using both is best. (Hardware protects all on network, software only one it is 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-Proxy: Old, not used, slow.</a:t>
            </a:r>
          </a:p>
          <a:p>
            <a:pPr lvl="0">
              <a:spcBef>
                <a:spcPts val="0"/>
              </a:spcBef>
              <a:buNone/>
            </a:pPr>
            <a:r>
              <a:rPr lang="en"/>
              <a:t>-Stateful Inspection Firewall: Traditional firewall.</a:t>
            </a:r>
          </a:p>
          <a:p>
            <a:pPr lvl="0">
              <a:spcBef>
                <a:spcPts val="0"/>
              </a:spcBef>
              <a:buNone/>
            </a:pPr>
            <a:r>
              <a:rPr lang="en"/>
              <a:t>-UTM: Virus scanning, intrusion </a:t>
            </a:r>
            <a:r>
              <a:rPr lang="en"/>
              <a:t>prevention</a:t>
            </a:r>
            <a:r>
              <a:rPr lang="en"/>
              <a:t>.</a:t>
            </a:r>
          </a:p>
          <a:p>
            <a:pPr lvl="0">
              <a:spcBef>
                <a:spcPts val="0"/>
              </a:spcBef>
              <a:buNone/>
            </a:pPr>
            <a:r>
              <a:rPr lang="en"/>
              <a:t>-NGFW: Same.</a:t>
            </a:r>
          </a:p>
          <a:p>
            <a:pPr lvl="0">
              <a:spcBef>
                <a:spcPts val="0"/>
              </a:spcBef>
              <a:buNone/>
            </a:pPr>
            <a:r>
              <a:rPr lang="en"/>
              <a:t>-Threat Focused NGFW: Watches everything after initial scan, more work.</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17500" lvl="0" marL="457200" rtl="0">
              <a:lnSpc>
                <a:spcPct val="115000"/>
              </a:lnSpc>
              <a:spcBef>
                <a:spcPts val="0"/>
              </a:spcBef>
              <a:spcAft>
                <a:spcPts val="1200"/>
              </a:spcAft>
              <a:buClr>
                <a:schemeClr val="dk2"/>
              </a:buClr>
              <a:buSzPts val="1400"/>
              <a:buFont typeface="Lato"/>
              <a:buChar char="●"/>
            </a:pPr>
            <a:r>
              <a:rPr lang="en" sz="1400">
                <a:solidFill>
                  <a:schemeClr val="dk2"/>
                </a:solidFill>
                <a:latin typeface="Lato"/>
                <a:ea typeface="Lato"/>
                <a:cs typeface="Lato"/>
                <a:sym typeface="Lato"/>
              </a:rPr>
              <a:t>Filters messages at the application layer</a:t>
            </a:r>
          </a:p>
          <a:p>
            <a:pPr indent="-317500" lvl="0" marL="457200" rtl="0">
              <a:lnSpc>
                <a:spcPct val="115000"/>
              </a:lnSpc>
              <a:spcBef>
                <a:spcPts val="0"/>
              </a:spcBef>
              <a:spcAft>
                <a:spcPts val="1200"/>
              </a:spcAft>
              <a:buClr>
                <a:schemeClr val="dk2"/>
              </a:buClr>
              <a:buSzPts val="1400"/>
              <a:buFont typeface="Lato"/>
              <a:buChar char="●"/>
            </a:pPr>
            <a:r>
              <a:rPr lang="en" sz="1350">
                <a:solidFill>
                  <a:srgbClr val="6C6C6C"/>
                </a:solidFill>
                <a:highlight>
                  <a:srgbClr val="FFFFFF"/>
                </a:highlight>
              </a:rPr>
              <a:t>acts as an intermediary between in-house clients and servers on the Internet</a:t>
            </a:r>
          </a:p>
          <a:p>
            <a:pPr indent="-314325" lvl="0" marL="457200" rtl="0">
              <a:lnSpc>
                <a:spcPct val="115000"/>
              </a:lnSpc>
              <a:spcBef>
                <a:spcPts val="0"/>
              </a:spcBef>
              <a:spcAft>
                <a:spcPts val="1200"/>
              </a:spcAft>
              <a:buClr>
                <a:srgbClr val="6C6C6C"/>
              </a:buClr>
              <a:buSzPts val="1350"/>
              <a:buFont typeface="Lato"/>
              <a:buChar char="●"/>
            </a:pPr>
            <a:r>
              <a:rPr lang="en" sz="1350">
                <a:solidFill>
                  <a:srgbClr val="6C6C6C"/>
                </a:solidFill>
                <a:highlight>
                  <a:srgbClr val="FFFFFF"/>
                </a:highlight>
              </a:rPr>
              <a:t> in addition to intercepting Internet requests and responses, a proxy firewall also monitors incoming traffic for </a:t>
            </a:r>
            <a:r>
              <a:rPr lang="en" sz="1350" u="sng">
                <a:solidFill>
                  <a:srgbClr val="00B3AC"/>
                </a:solidFill>
                <a:highlight>
                  <a:srgbClr val="FFFFFF"/>
                </a:highlight>
                <a:hlinkClick r:id="rId2"/>
              </a:rPr>
              <a:t>layer 7</a:t>
            </a:r>
            <a:r>
              <a:rPr lang="en" sz="1350">
                <a:solidFill>
                  <a:srgbClr val="6C6C6C"/>
                </a:solidFill>
                <a:highlight>
                  <a:srgbClr val="FFFFFF"/>
                </a:highlight>
              </a:rPr>
              <a:t> protocols, such as </a:t>
            </a:r>
            <a:r>
              <a:rPr lang="en" sz="1350" u="sng">
                <a:solidFill>
                  <a:srgbClr val="00B3AC"/>
                </a:solidFill>
                <a:highlight>
                  <a:srgbClr val="FFFFFF"/>
                </a:highlight>
                <a:hlinkClick r:id="rId3"/>
              </a:rPr>
              <a:t>HTTP</a:t>
            </a:r>
            <a:r>
              <a:rPr lang="en" sz="1350">
                <a:solidFill>
                  <a:srgbClr val="6C6C6C"/>
                </a:solidFill>
                <a:highlight>
                  <a:srgbClr val="FFFFFF"/>
                </a:highlight>
              </a:rPr>
              <a:t> and </a:t>
            </a:r>
            <a:r>
              <a:rPr lang="en" sz="1350" u="sng">
                <a:solidFill>
                  <a:srgbClr val="00B3AC"/>
                </a:solidFill>
                <a:highlight>
                  <a:srgbClr val="FFFFFF"/>
                </a:highlight>
                <a:hlinkClick r:id="rId4"/>
              </a:rPr>
              <a:t>FTP</a:t>
            </a:r>
          </a:p>
          <a:p>
            <a:pPr indent="-314325" lvl="0" marL="457200" rtl="0">
              <a:lnSpc>
                <a:spcPct val="115000"/>
              </a:lnSpc>
              <a:spcBef>
                <a:spcPts val="0"/>
              </a:spcBef>
              <a:spcAft>
                <a:spcPts val="1200"/>
              </a:spcAft>
              <a:buClr>
                <a:srgbClr val="6C6C6C"/>
              </a:buClr>
              <a:buSzPts val="1350"/>
              <a:buFont typeface="Lato"/>
              <a:buChar char="●"/>
            </a:pPr>
            <a:r>
              <a:rPr lang="en" sz="1350">
                <a:solidFill>
                  <a:srgbClr val="6C6C6C"/>
                </a:solidFill>
                <a:highlight>
                  <a:srgbClr val="FFFFFF"/>
                </a:highlight>
              </a:rPr>
              <a:t>Proxy firewalls are considered to be the most secure type of firewall because they prevent direct network contact with other systems.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14325" lvl="0" marL="457200" rtl="0">
              <a:spcBef>
                <a:spcPts val="0"/>
              </a:spcBef>
              <a:spcAft>
                <a:spcPts val="0"/>
              </a:spcAft>
              <a:buClr>
                <a:srgbClr val="6C6C6C"/>
              </a:buClr>
              <a:buSzPts val="1350"/>
              <a:buChar char="●"/>
            </a:pPr>
            <a:r>
              <a:rPr lang="en" sz="1350">
                <a:solidFill>
                  <a:srgbClr val="6C6C6C"/>
                </a:solidFill>
                <a:highlight>
                  <a:srgbClr val="FFFFFF"/>
                </a:highlight>
              </a:rPr>
              <a:t>monitors the state of active connections and uses this information to determine which network packets to allow through the firewall.</a:t>
            </a:r>
          </a:p>
          <a:p>
            <a:pPr indent="-314325" lvl="0" marL="457200" rtl="0">
              <a:spcBef>
                <a:spcPts val="0"/>
              </a:spcBef>
              <a:spcAft>
                <a:spcPts val="0"/>
              </a:spcAft>
              <a:buClr>
                <a:srgbClr val="6C6C6C"/>
              </a:buClr>
              <a:buSzPts val="1350"/>
              <a:buChar char="●"/>
            </a:pPr>
            <a:r>
              <a:rPr lang="en" sz="1350">
                <a:solidFill>
                  <a:srgbClr val="6C6C6C"/>
                </a:solidFill>
                <a:highlight>
                  <a:srgbClr val="FFFFFF"/>
                </a:highlight>
              </a:rPr>
              <a:t>Stateful inspection monitors communications </a:t>
            </a:r>
            <a:r>
              <a:rPr lang="en" sz="1350" u="sng">
                <a:solidFill>
                  <a:srgbClr val="00B3AC"/>
                </a:solidFill>
                <a:highlight>
                  <a:srgbClr val="FFFFFF"/>
                </a:highlight>
                <a:hlinkClick r:id="rId2"/>
              </a:rPr>
              <a:t>packet</a:t>
            </a:r>
            <a:r>
              <a:rPr lang="en" sz="1350">
                <a:solidFill>
                  <a:srgbClr val="6C6C6C"/>
                </a:solidFill>
                <a:highlight>
                  <a:srgbClr val="FFFFFF"/>
                </a:highlight>
              </a:rPr>
              <a:t>s over a period of time and examines both incoming and outgoing packets. Outgoing packets that request specific types of incoming packets are tracked and only those incoming packets constituting a proper response are allowed through the firewall.</a:t>
            </a:r>
          </a:p>
          <a:p>
            <a:pPr indent="-314325" lvl="0" marL="457200" rtl="0">
              <a:spcBef>
                <a:spcPts val="0"/>
              </a:spcBef>
              <a:spcAft>
                <a:spcPts val="0"/>
              </a:spcAft>
              <a:buClr>
                <a:srgbClr val="6C6C6C"/>
              </a:buClr>
              <a:buSzPts val="1350"/>
              <a:buChar char="●"/>
            </a:pPr>
            <a:r>
              <a:rPr lang="en" sz="1350">
                <a:solidFill>
                  <a:srgbClr val="6C6C6C"/>
                </a:solidFill>
                <a:highlight>
                  <a:srgbClr val="FFFFFF"/>
                </a:highlight>
              </a:rPr>
              <a:t>Prevents port scanning.</a:t>
            </a:r>
          </a:p>
          <a:p>
            <a:pPr indent="-314325" lvl="0" marL="457200" rtl="0">
              <a:spcBef>
                <a:spcPts val="0"/>
              </a:spcBef>
              <a:buClr>
                <a:srgbClr val="6C6C6C"/>
              </a:buClr>
              <a:buSzPts val="1350"/>
              <a:buChar char="●"/>
            </a:pPr>
            <a:r>
              <a:rPr lang="en" sz="1350">
                <a:solidFill>
                  <a:srgbClr val="6C6C6C"/>
                </a:solidFill>
                <a:highlight>
                  <a:srgbClr val="FFFFFF"/>
                </a:highlight>
              </a:rPr>
              <a:t> In a typical network, </a:t>
            </a:r>
            <a:r>
              <a:rPr lang="en" sz="1350" u="sng">
                <a:solidFill>
                  <a:srgbClr val="00B3AC"/>
                </a:solidFill>
                <a:highlight>
                  <a:srgbClr val="FFFFFF"/>
                </a:highlight>
                <a:hlinkClick r:id="rId3"/>
              </a:rPr>
              <a:t>port</a:t>
            </a:r>
            <a:r>
              <a:rPr lang="en" sz="1350">
                <a:solidFill>
                  <a:srgbClr val="6C6C6C"/>
                </a:solidFill>
                <a:highlight>
                  <a:srgbClr val="FFFFFF"/>
                </a:highlight>
              </a:rPr>
              <a:t>s are closed unless an incoming packet requests connection to a specific port and then only that port is opened.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17500" lvl="0" marL="457200" rtl="0">
              <a:spcBef>
                <a:spcPts val="0"/>
              </a:spcBef>
              <a:spcAft>
                <a:spcPts val="0"/>
              </a:spcAft>
              <a:buSzPts val="1400"/>
              <a:buChar char="●"/>
            </a:pPr>
            <a:r>
              <a:rPr lang="en" sz="1350">
                <a:solidFill>
                  <a:srgbClr val="6C6C6C"/>
                </a:solidFill>
                <a:highlight>
                  <a:srgbClr val="FFFFFF"/>
                </a:highlight>
              </a:rPr>
              <a:t>is an approach to security management that allows an administrator to monitor and manage a wide variety of security-related applications and </a:t>
            </a:r>
            <a:r>
              <a:rPr lang="en" sz="1350" u="sng">
                <a:solidFill>
                  <a:srgbClr val="00B3AC"/>
                </a:solidFill>
                <a:highlight>
                  <a:srgbClr val="FFFFFF"/>
                </a:highlight>
                <a:hlinkClick r:id="rId2"/>
              </a:rPr>
              <a:t>infrastructure</a:t>
            </a:r>
            <a:r>
              <a:rPr lang="en" sz="1350">
                <a:solidFill>
                  <a:srgbClr val="6C6C6C"/>
                </a:solidFill>
                <a:highlight>
                  <a:srgbClr val="FFFFFF"/>
                </a:highlight>
              </a:rPr>
              <a:t> components through a single management console.</a:t>
            </a:r>
          </a:p>
          <a:p>
            <a:pPr indent="-314325" lvl="0" marL="457200" rtl="0">
              <a:spcBef>
                <a:spcPts val="0"/>
              </a:spcBef>
              <a:spcAft>
                <a:spcPts val="0"/>
              </a:spcAft>
              <a:buClr>
                <a:srgbClr val="6C6C6C"/>
              </a:buClr>
              <a:buSzPts val="1350"/>
              <a:buChar char="●"/>
            </a:pPr>
            <a:r>
              <a:rPr lang="en" sz="1350">
                <a:solidFill>
                  <a:srgbClr val="6C6C6C"/>
                </a:solidFill>
                <a:highlight>
                  <a:srgbClr val="FFFFFF"/>
                </a:highlight>
              </a:rPr>
              <a:t> are typically purchased as </a:t>
            </a:r>
            <a:r>
              <a:rPr lang="en" sz="1350" u="sng">
                <a:solidFill>
                  <a:srgbClr val="00B3AC"/>
                </a:solidFill>
                <a:highlight>
                  <a:srgbClr val="FFFFFF"/>
                </a:highlight>
                <a:hlinkClick r:id="rId3"/>
              </a:rPr>
              <a:t>cloud services</a:t>
            </a:r>
            <a:r>
              <a:rPr lang="en" sz="1350">
                <a:solidFill>
                  <a:srgbClr val="6C6C6C"/>
                </a:solidFill>
                <a:highlight>
                  <a:srgbClr val="FFFFFF"/>
                </a:highlight>
              </a:rPr>
              <a:t> or </a:t>
            </a:r>
            <a:r>
              <a:rPr lang="en" sz="1350" u="sng">
                <a:solidFill>
                  <a:srgbClr val="00B3AC"/>
                </a:solidFill>
                <a:highlight>
                  <a:srgbClr val="FFFFFF"/>
                </a:highlight>
                <a:hlinkClick r:id="rId4"/>
              </a:rPr>
              <a:t>network appliances</a:t>
            </a:r>
            <a:r>
              <a:rPr lang="en" sz="1350">
                <a:solidFill>
                  <a:srgbClr val="6C6C6C"/>
                </a:solidFill>
                <a:highlight>
                  <a:srgbClr val="FFFFFF"/>
                </a:highlight>
              </a:rPr>
              <a:t>, provide </a:t>
            </a:r>
            <a:r>
              <a:rPr lang="en" sz="1350" u="sng">
                <a:solidFill>
                  <a:srgbClr val="00B3AC"/>
                </a:solidFill>
                <a:highlight>
                  <a:srgbClr val="FFFFFF"/>
                </a:highlight>
                <a:hlinkClick r:id="rId5"/>
              </a:rPr>
              <a:t>firewall</a:t>
            </a:r>
            <a:r>
              <a:rPr lang="en" sz="1350">
                <a:solidFill>
                  <a:srgbClr val="6C6C6C"/>
                </a:solidFill>
                <a:highlight>
                  <a:srgbClr val="FFFFFF"/>
                </a:highlight>
              </a:rPr>
              <a:t>, </a:t>
            </a:r>
            <a:r>
              <a:rPr lang="en" sz="1350" u="sng">
                <a:solidFill>
                  <a:srgbClr val="00B3AC"/>
                </a:solidFill>
                <a:highlight>
                  <a:srgbClr val="FFFFFF"/>
                </a:highlight>
                <a:hlinkClick r:id="rId6"/>
              </a:rPr>
              <a:t>intrusion detection</a:t>
            </a:r>
            <a:r>
              <a:rPr lang="en" sz="1350">
                <a:solidFill>
                  <a:srgbClr val="6C6C6C"/>
                </a:solidFill>
                <a:highlight>
                  <a:srgbClr val="FFFFFF"/>
                </a:highlight>
              </a:rPr>
              <a:t>, </a:t>
            </a:r>
            <a:r>
              <a:rPr lang="en" sz="1350" u="sng">
                <a:solidFill>
                  <a:srgbClr val="00B3AC"/>
                </a:solidFill>
                <a:highlight>
                  <a:srgbClr val="FFFFFF"/>
                </a:highlight>
                <a:hlinkClick r:id="rId7"/>
              </a:rPr>
              <a:t>antimalware</a:t>
            </a:r>
            <a:r>
              <a:rPr lang="en" sz="1350">
                <a:solidFill>
                  <a:srgbClr val="6C6C6C"/>
                </a:solidFill>
                <a:highlight>
                  <a:srgbClr val="FFFFFF"/>
                </a:highlight>
              </a:rPr>
              <a:t>, </a:t>
            </a:r>
            <a:r>
              <a:rPr lang="en" sz="1350" u="sng">
                <a:solidFill>
                  <a:srgbClr val="00B3AC"/>
                </a:solidFill>
                <a:highlight>
                  <a:srgbClr val="FFFFFF"/>
                </a:highlight>
                <a:hlinkClick r:id="rId8"/>
              </a:rPr>
              <a:t>spam</a:t>
            </a:r>
            <a:r>
              <a:rPr lang="en" sz="1350">
                <a:solidFill>
                  <a:srgbClr val="6C6C6C"/>
                </a:solidFill>
                <a:highlight>
                  <a:srgbClr val="FFFFFF"/>
                </a:highlight>
              </a:rPr>
              <a:t> and </a:t>
            </a:r>
            <a:r>
              <a:rPr lang="en" sz="1350" u="sng">
                <a:solidFill>
                  <a:srgbClr val="00B3AC"/>
                </a:solidFill>
                <a:highlight>
                  <a:srgbClr val="FFFFFF"/>
                </a:highlight>
                <a:hlinkClick r:id="rId9"/>
              </a:rPr>
              <a:t>content filtering</a:t>
            </a:r>
            <a:r>
              <a:rPr lang="en" sz="1350">
                <a:solidFill>
                  <a:srgbClr val="6C6C6C"/>
                </a:solidFill>
                <a:highlight>
                  <a:srgbClr val="FFFFFF"/>
                </a:highlight>
              </a:rPr>
              <a:t> and </a:t>
            </a:r>
            <a:r>
              <a:rPr lang="en" sz="1350" u="sng">
                <a:solidFill>
                  <a:srgbClr val="006BA3"/>
                </a:solidFill>
                <a:highlight>
                  <a:srgbClr val="FFFFFF"/>
                </a:highlight>
                <a:hlinkClick r:id="rId10"/>
              </a:rPr>
              <a:t>VPN</a:t>
            </a:r>
            <a:r>
              <a:rPr lang="en" sz="1350">
                <a:solidFill>
                  <a:srgbClr val="6C6C6C"/>
                </a:solidFill>
                <a:highlight>
                  <a:srgbClr val="FFFFFF"/>
                </a:highlight>
              </a:rPr>
              <a:t> capabilities in one integrated package that can be installed and updated easily.</a:t>
            </a:r>
          </a:p>
          <a:p>
            <a:pPr indent="-314325" lvl="0" marL="457200" rtl="0">
              <a:spcBef>
                <a:spcPts val="0"/>
              </a:spcBef>
              <a:spcAft>
                <a:spcPts val="0"/>
              </a:spcAft>
              <a:buClr>
                <a:srgbClr val="6C6C6C"/>
              </a:buClr>
              <a:buSzPts val="1350"/>
              <a:buChar char="●"/>
            </a:pPr>
            <a:r>
              <a:rPr lang="en" sz="1350">
                <a:solidFill>
                  <a:srgbClr val="6C6C6C"/>
                </a:solidFill>
                <a:highlight>
                  <a:srgbClr val="FFFFFF"/>
                </a:highlight>
              </a:rPr>
              <a:t>The principal advantage of a UTM product is its ability to reduce complexity. The principal disadvantage is that a UTM appliance can become a single point of failure (</a:t>
            </a:r>
            <a:r>
              <a:rPr lang="en" sz="1350" u="sng">
                <a:solidFill>
                  <a:srgbClr val="00B3AC"/>
                </a:solidFill>
                <a:highlight>
                  <a:srgbClr val="FFFFFF"/>
                </a:highlight>
                <a:hlinkClick r:id="rId11"/>
              </a:rPr>
              <a:t>SPOF</a:t>
            </a:r>
            <a:r>
              <a:rPr lang="en" sz="1350">
                <a:solidFill>
                  <a:srgbClr val="6C6C6C"/>
                </a:solidFill>
                <a:highlight>
                  <a:srgbClr val="FFFFFF"/>
                </a:highlight>
              </a:rPr>
              <a:t>).</a:t>
            </a:r>
          </a:p>
          <a:p>
            <a:pPr indent="-314325" lvl="0" marL="457200" rtl="0">
              <a:spcBef>
                <a:spcPts val="0"/>
              </a:spcBef>
              <a:buClr>
                <a:srgbClr val="6C6C6C"/>
              </a:buClr>
              <a:buSzPts val="1350"/>
              <a:buChar char="●"/>
            </a:pPr>
            <a:r>
              <a:rPr lang="en" sz="1350">
                <a:solidFill>
                  <a:srgbClr val="6C6C6C"/>
                </a:solidFill>
                <a:highlight>
                  <a:srgbClr val="FFFFFF"/>
                </a:highlight>
              </a:rPr>
              <a:t>UTM appliances are sometimes referred to as </a:t>
            </a:r>
            <a:r>
              <a:rPr lang="en" sz="1350" u="sng">
                <a:solidFill>
                  <a:srgbClr val="006BA3"/>
                </a:solidFill>
                <a:highlight>
                  <a:srgbClr val="FFFFFF"/>
                </a:highlight>
                <a:hlinkClick r:id="rId12"/>
              </a:rPr>
              <a:t>next-generation firewalls</a:t>
            </a:r>
            <a:r>
              <a:rPr lang="en" sz="1350">
                <a:solidFill>
                  <a:srgbClr val="6C6C6C"/>
                </a:solidFill>
                <a:highlight>
                  <a:srgbClr val="FFFFFF"/>
                </a:highlight>
              </a:rPr>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14325" lvl="0" marL="457200" rtl="0">
              <a:spcBef>
                <a:spcPts val="0"/>
              </a:spcBef>
              <a:buClr>
                <a:schemeClr val="dk2"/>
              </a:buClr>
              <a:buSzPts val="1350"/>
              <a:buChar char="●"/>
            </a:pPr>
            <a:r>
              <a:rPr lang="en" sz="1350">
                <a:solidFill>
                  <a:srgbClr val="6C6C6C"/>
                </a:solidFill>
                <a:highlight>
                  <a:srgbClr val="FFFFFF"/>
                </a:highlight>
              </a:rPr>
              <a:t>a hardware- or software-based network security system that is able to detect and block sophisticated attacks by enforcing </a:t>
            </a:r>
            <a:r>
              <a:rPr lang="en" sz="1350" u="sng">
                <a:solidFill>
                  <a:srgbClr val="00B3AC"/>
                </a:solidFill>
                <a:highlight>
                  <a:srgbClr val="FFFFFF"/>
                </a:highlight>
                <a:hlinkClick r:id="rId2"/>
              </a:rPr>
              <a:t>security policies</a:t>
            </a:r>
            <a:r>
              <a:rPr lang="en" sz="1350">
                <a:solidFill>
                  <a:srgbClr val="6C6C6C"/>
                </a:solidFill>
                <a:highlight>
                  <a:srgbClr val="FFFFFF"/>
                </a:highlight>
              </a:rPr>
              <a:t> at the application level, as well as at the </a:t>
            </a:r>
            <a:r>
              <a:rPr lang="en" sz="1350" u="sng">
                <a:solidFill>
                  <a:srgbClr val="00B3AC"/>
                </a:solidFill>
                <a:highlight>
                  <a:srgbClr val="FFFFFF"/>
                </a:highlight>
                <a:hlinkClick r:id="rId3"/>
              </a:rPr>
              <a:t>port</a:t>
            </a:r>
            <a:r>
              <a:rPr lang="en" sz="1350">
                <a:solidFill>
                  <a:srgbClr val="6C6C6C"/>
                </a:solidFill>
                <a:highlight>
                  <a:srgbClr val="FFFFFF"/>
                </a:highlight>
              </a:rPr>
              <a:t> and </a:t>
            </a:r>
            <a:r>
              <a:rPr lang="en" sz="1350" u="sng">
                <a:solidFill>
                  <a:srgbClr val="00B3AC"/>
                </a:solidFill>
                <a:highlight>
                  <a:srgbClr val="FFFFFF"/>
                </a:highlight>
                <a:hlinkClick r:id="rId4"/>
              </a:rPr>
              <a:t>protocol</a:t>
            </a:r>
            <a:r>
              <a:rPr lang="en" sz="1350">
                <a:solidFill>
                  <a:srgbClr val="6C6C6C"/>
                </a:solidFill>
                <a:highlight>
                  <a:srgbClr val="FFFFFF"/>
                </a:highlight>
              </a:rPr>
              <a:t> level.</a:t>
            </a:r>
          </a:p>
          <a:p>
            <a:pPr indent="-314325" lvl="0" marL="457200" rtl="0">
              <a:spcBef>
                <a:spcPts val="0"/>
              </a:spcBef>
              <a:buClr>
                <a:srgbClr val="6C6C6C"/>
              </a:buClr>
              <a:buSzPts val="1350"/>
              <a:buChar char="●"/>
            </a:pPr>
            <a:r>
              <a:rPr lang="en" sz="1350">
                <a:solidFill>
                  <a:srgbClr val="6C6C6C"/>
                </a:solidFill>
                <a:highlight>
                  <a:srgbClr val="FFFFFF"/>
                </a:highlight>
              </a:rPr>
              <a:t>Next-generation firewalls combine the capabilities of traditional firewalls -- including </a:t>
            </a:r>
            <a:r>
              <a:rPr lang="en" sz="1350" u="sng">
                <a:solidFill>
                  <a:srgbClr val="00B3AC"/>
                </a:solidFill>
                <a:highlight>
                  <a:srgbClr val="FFFFFF"/>
                </a:highlight>
                <a:hlinkClick r:id="rId5"/>
              </a:rPr>
              <a:t>packet filtering</a:t>
            </a:r>
            <a:r>
              <a:rPr lang="en" sz="1350">
                <a:solidFill>
                  <a:srgbClr val="6C6C6C"/>
                </a:solidFill>
                <a:highlight>
                  <a:srgbClr val="FFFFFF"/>
                </a:highlight>
              </a:rPr>
              <a:t>, network address translation (</a:t>
            </a:r>
            <a:r>
              <a:rPr lang="en" sz="1350" u="sng">
                <a:solidFill>
                  <a:srgbClr val="00B3AC"/>
                </a:solidFill>
                <a:highlight>
                  <a:srgbClr val="FFFFFF"/>
                </a:highlight>
                <a:hlinkClick r:id="rId6"/>
              </a:rPr>
              <a:t>NAT</a:t>
            </a:r>
            <a:r>
              <a:rPr lang="en" sz="1350">
                <a:solidFill>
                  <a:srgbClr val="6C6C6C"/>
                </a:solidFill>
                <a:highlight>
                  <a:srgbClr val="FFFFFF"/>
                </a:highlight>
              </a:rPr>
              <a:t>), URL blocking and virtual private networks (</a:t>
            </a:r>
            <a:r>
              <a:rPr lang="en" sz="1350" u="sng">
                <a:solidFill>
                  <a:srgbClr val="00B3AC"/>
                </a:solidFill>
                <a:highlight>
                  <a:srgbClr val="FFFFFF"/>
                </a:highlight>
                <a:hlinkClick r:id="rId7"/>
              </a:rPr>
              <a:t>VPNs</a:t>
            </a:r>
            <a:r>
              <a:rPr lang="en" sz="1350">
                <a:solidFill>
                  <a:srgbClr val="6C6C6C"/>
                </a:solidFill>
                <a:highlight>
                  <a:srgbClr val="FFFFFF"/>
                </a:highlight>
              </a:rPr>
              <a:t>) -- with Quality of Service (</a:t>
            </a:r>
            <a:r>
              <a:rPr lang="en" sz="1350" u="sng">
                <a:solidFill>
                  <a:srgbClr val="00B3AC"/>
                </a:solidFill>
                <a:highlight>
                  <a:srgbClr val="FFFFFF"/>
                </a:highlight>
                <a:hlinkClick r:id="rId8"/>
              </a:rPr>
              <a:t>QoS</a:t>
            </a:r>
            <a:r>
              <a:rPr lang="en" sz="1350">
                <a:solidFill>
                  <a:srgbClr val="6C6C6C"/>
                </a:solidFill>
                <a:highlight>
                  <a:srgbClr val="FFFFFF"/>
                </a:highlight>
              </a:rPr>
              <a:t>) functionality and features not traditionally found in firewall products. </a:t>
            </a:r>
          </a:p>
          <a:p>
            <a:pPr indent="-314325" lvl="0" marL="457200" rtl="0">
              <a:spcBef>
                <a:spcPts val="0"/>
              </a:spcBef>
              <a:buClr>
                <a:srgbClr val="6C6C6C"/>
              </a:buClr>
              <a:buSzPts val="1350"/>
              <a:buChar char="●"/>
            </a:pPr>
            <a:r>
              <a:rPr lang="en" sz="1350">
                <a:solidFill>
                  <a:srgbClr val="6C6C6C"/>
                </a:solidFill>
                <a:highlight>
                  <a:srgbClr val="FFFFFF"/>
                </a:highlight>
              </a:rPr>
              <a:t>These include </a:t>
            </a:r>
            <a:r>
              <a:rPr lang="en" sz="1350" u="sng">
                <a:solidFill>
                  <a:srgbClr val="00B3AC"/>
                </a:solidFill>
                <a:highlight>
                  <a:srgbClr val="FFFFFF"/>
                </a:highlight>
                <a:hlinkClick r:id="rId9"/>
              </a:rPr>
              <a:t>intrusion prevention</a:t>
            </a:r>
            <a:r>
              <a:rPr lang="en" sz="1350">
                <a:solidFill>
                  <a:srgbClr val="6C6C6C"/>
                </a:solidFill>
                <a:highlight>
                  <a:srgbClr val="FFFFFF"/>
                </a:highlight>
              </a:rPr>
              <a:t>, </a:t>
            </a:r>
            <a:r>
              <a:rPr lang="en" sz="1350" u="sng">
                <a:solidFill>
                  <a:srgbClr val="00B3AC"/>
                </a:solidFill>
                <a:highlight>
                  <a:srgbClr val="FFFFFF"/>
                </a:highlight>
                <a:hlinkClick r:id="rId10"/>
              </a:rPr>
              <a:t>SSL</a:t>
            </a:r>
            <a:r>
              <a:rPr lang="en" sz="1350">
                <a:solidFill>
                  <a:srgbClr val="6C6C6C"/>
                </a:solidFill>
                <a:highlight>
                  <a:srgbClr val="FFFFFF"/>
                </a:highlight>
              </a:rPr>
              <a:t> and </a:t>
            </a:r>
            <a:r>
              <a:rPr lang="en" sz="1350" u="sng">
                <a:solidFill>
                  <a:srgbClr val="00B3AC"/>
                </a:solidFill>
                <a:highlight>
                  <a:srgbClr val="FFFFFF"/>
                </a:highlight>
                <a:hlinkClick r:id="rId11"/>
              </a:rPr>
              <a:t>SSH</a:t>
            </a:r>
            <a:r>
              <a:rPr lang="en" sz="1350">
                <a:solidFill>
                  <a:srgbClr val="6C6C6C"/>
                </a:solidFill>
                <a:highlight>
                  <a:srgbClr val="FFFFFF"/>
                </a:highlight>
              </a:rPr>
              <a:t>inspection, </a:t>
            </a:r>
            <a:r>
              <a:rPr lang="en" sz="1350" u="sng">
                <a:solidFill>
                  <a:srgbClr val="00B3AC"/>
                </a:solidFill>
                <a:highlight>
                  <a:srgbClr val="FFFFFF"/>
                </a:highlight>
                <a:hlinkClick r:id="rId12"/>
              </a:rPr>
              <a:t>deep-packet inspection</a:t>
            </a:r>
            <a:r>
              <a:rPr lang="en" sz="1350">
                <a:solidFill>
                  <a:srgbClr val="6C6C6C"/>
                </a:solidFill>
                <a:highlight>
                  <a:srgbClr val="FFFFFF"/>
                </a:highlight>
              </a:rPr>
              <a:t> and reputation-based </a:t>
            </a:r>
            <a:r>
              <a:rPr lang="en" sz="1350" u="sng">
                <a:solidFill>
                  <a:srgbClr val="00B3AC"/>
                </a:solidFill>
                <a:highlight>
                  <a:srgbClr val="FFFFFF"/>
                </a:highlight>
                <a:hlinkClick r:id="rId13"/>
              </a:rPr>
              <a:t>malware</a:t>
            </a:r>
            <a:r>
              <a:rPr lang="en" sz="1350">
                <a:solidFill>
                  <a:srgbClr val="6C6C6C"/>
                </a:solidFill>
                <a:highlight>
                  <a:srgbClr val="FFFFFF"/>
                </a:highlight>
              </a:rPr>
              <a:t> detection as well as </a:t>
            </a:r>
            <a:r>
              <a:rPr lang="en" sz="1350" u="sng">
                <a:solidFill>
                  <a:srgbClr val="00B3AC"/>
                </a:solidFill>
                <a:highlight>
                  <a:srgbClr val="FFFFFF"/>
                </a:highlight>
                <a:hlinkClick r:id="rId14"/>
              </a:rPr>
              <a:t>application awareness</a:t>
            </a:r>
            <a:r>
              <a:rPr lang="en" sz="1350">
                <a:solidFill>
                  <a:srgbClr val="6C6C6C"/>
                </a:solidFill>
                <a:highlight>
                  <a:srgbClr val="FFFFFF"/>
                </a:highlight>
              </a:rPr>
              <a:t>. The application-specific capabilities are meant to thwart the growing number of application attacks taking place on layers 4-7 of the </a:t>
            </a:r>
            <a:r>
              <a:rPr lang="en" sz="1350" u="sng">
                <a:solidFill>
                  <a:srgbClr val="00B3AC"/>
                </a:solidFill>
                <a:highlight>
                  <a:srgbClr val="FFFFFF"/>
                </a:highlight>
                <a:hlinkClick r:id="rId15"/>
              </a:rPr>
              <a:t>OSI network stack</a:t>
            </a:r>
            <a:r>
              <a:rPr lang="en" sz="1350">
                <a:solidFill>
                  <a:srgbClr val="6C6C6C"/>
                </a:solidFill>
                <a:highlight>
                  <a:srgbClr val="FFFFFF"/>
                </a:highlight>
              </a:rPr>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sz="1350">
              <a:solidFill>
                <a:srgbClr val="6C6C6C"/>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2477724" y="415650"/>
            <a:ext cx="6244200" cy="0"/>
          </a:xfrm>
          <a:prstGeom prst="straightConnector1">
            <a:avLst/>
          </a:prstGeom>
          <a:noFill/>
          <a:ln cap="flat" cmpd="sng" w="38100">
            <a:solidFill>
              <a:schemeClr val="lt1"/>
            </a:solidFill>
            <a:prstDash val="solid"/>
            <a:round/>
            <a:headEnd len="med" w="med" type="none"/>
            <a:tailEnd len="med" w="med" type="none"/>
          </a:ln>
        </p:spPr>
      </p:cxnSp>
      <p:cxnSp>
        <p:nvCxnSpPr>
          <p:cNvPr id="11" name="Shape 11"/>
          <p:cNvCxnSpPr/>
          <p:nvPr/>
        </p:nvCxnSpPr>
        <p:spPr>
          <a:xfrm>
            <a:off x="2477724" y="4740000"/>
            <a:ext cx="6244200" cy="0"/>
          </a:xfrm>
          <a:prstGeom prst="straightConnector1">
            <a:avLst/>
          </a:prstGeom>
          <a:noFill/>
          <a:ln cap="flat" cmpd="sng" w="19050">
            <a:solidFill>
              <a:schemeClr val="lt1"/>
            </a:solidFill>
            <a:prstDash val="solid"/>
            <a:round/>
            <a:headEnd len="med" w="med" type="none"/>
            <a:tailEnd len="med" w="med" type="none"/>
          </a:ln>
        </p:spPr>
      </p:cxnSp>
      <p:cxnSp>
        <p:nvCxnSpPr>
          <p:cNvPr id="12" name="Shape 12"/>
          <p:cNvCxnSpPr/>
          <p:nvPr/>
        </p:nvCxnSpPr>
        <p:spPr>
          <a:xfrm>
            <a:off x="425198" y="415650"/>
            <a:ext cx="183300" cy="0"/>
          </a:xfrm>
          <a:prstGeom prst="straightConnector1">
            <a:avLst/>
          </a:prstGeom>
          <a:noFill/>
          <a:ln cap="flat" cmpd="sng" w="19050">
            <a:solidFill>
              <a:schemeClr val="lt1"/>
            </a:solidFill>
            <a:prstDash val="solid"/>
            <a:round/>
            <a:headEnd len="med" w="med" type="none"/>
            <a:tailEnd len="med" w="med" type="none"/>
          </a:ln>
        </p:spPr>
      </p:cxnSp>
      <p:sp>
        <p:nvSpPr>
          <p:cNvPr id="13" name="Shape 13"/>
          <p:cNvSpPr txBox="1"/>
          <p:nvPr>
            <p:ph type="ctrTitle"/>
          </p:nvPr>
        </p:nvSpPr>
        <p:spPr>
          <a:xfrm>
            <a:off x="2371725" y="630225"/>
            <a:ext cx="6331500" cy="1542000"/>
          </a:xfrm>
          <a:prstGeom prst="rect">
            <a:avLst/>
          </a:prstGeom>
        </p:spPr>
        <p:txBody>
          <a:bodyPr anchorCtr="0" anchor="t"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14" name="Shape 14"/>
          <p:cNvSpPr txBox="1"/>
          <p:nvPr>
            <p:ph idx="1" type="subTitle"/>
          </p:nvPr>
        </p:nvSpPr>
        <p:spPr>
          <a:xfrm>
            <a:off x="2390267" y="3238450"/>
            <a:ext cx="6331500" cy="1241700"/>
          </a:xfrm>
          <a:prstGeom prst="rect">
            <a:avLst/>
          </a:prstGeom>
        </p:spPr>
        <p:txBody>
          <a:bodyPr anchorCtr="0" anchor="b" bIns="91425" lIns="91425"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Shape 1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60" name="Shape 60"/>
        <p:cNvGrpSpPr/>
        <p:nvPr/>
      </p:nvGrpSpPr>
      <p:grpSpPr>
        <a:xfrm>
          <a:off x="0" y="0"/>
          <a:ext cx="0" cy="0"/>
          <a:chOff x="0" y="0"/>
          <a:chExt cx="0" cy="0"/>
        </a:xfrm>
      </p:grpSpPr>
      <p:cxnSp>
        <p:nvCxnSpPr>
          <p:cNvPr id="61" name="Shape 61"/>
          <p:cNvCxnSpPr/>
          <p:nvPr/>
        </p:nvCxnSpPr>
        <p:spPr>
          <a:xfrm>
            <a:off x="425200" y="4740000"/>
            <a:ext cx="8296800" cy="0"/>
          </a:xfrm>
          <a:prstGeom prst="straightConnector1">
            <a:avLst/>
          </a:prstGeom>
          <a:noFill/>
          <a:ln cap="flat" cmpd="sng" w="19050">
            <a:solidFill>
              <a:schemeClr val="dk2"/>
            </a:solidFill>
            <a:prstDash val="solid"/>
            <a:round/>
            <a:headEnd len="med" w="med" type="none"/>
            <a:tailEnd len="med" w="med" type="none"/>
          </a:ln>
        </p:spPr>
      </p:cxnSp>
      <p:cxnSp>
        <p:nvCxnSpPr>
          <p:cNvPr id="62" name="Shape 62"/>
          <p:cNvCxnSpPr/>
          <p:nvPr/>
        </p:nvCxnSpPr>
        <p:spPr>
          <a:xfrm>
            <a:off x="425200" y="415650"/>
            <a:ext cx="8296800" cy="0"/>
          </a:xfrm>
          <a:prstGeom prst="straightConnector1">
            <a:avLst/>
          </a:prstGeom>
          <a:noFill/>
          <a:ln cap="flat" cmpd="sng" w="38100">
            <a:solidFill>
              <a:schemeClr val="dk2"/>
            </a:solidFill>
            <a:prstDash val="solid"/>
            <a:round/>
            <a:headEnd len="med" w="med" type="none"/>
            <a:tailEnd len="med" w="med" type="none"/>
          </a:ln>
        </p:spPr>
      </p:cxnSp>
      <p:sp>
        <p:nvSpPr>
          <p:cNvPr id="63" name="Shape 63"/>
          <p:cNvSpPr txBox="1"/>
          <p:nvPr>
            <p:ph type="title"/>
          </p:nvPr>
        </p:nvSpPr>
        <p:spPr>
          <a:xfrm>
            <a:off x="853950" y="1304850"/>
            <a:ext cx="7436100" cy="1538400"/>
          </a:xfrm>
          <a:prstGeom prst="rect">
            <a:avLst/>
          </a:prstGeom>
        </p:spPr>
        <p:txBody>
          <a:bodyPr anchorCtr="0" anchor="ctr" bIns="91425" lIns="91425" rIns="91425" wrap="square" tIns="91425"/>
          <a:lstStyle>
            <a:lvl1pPr lvl="0" rtl="0" algn="ctr">
              <a:spcBef>
                <a:spcPts val="0"/>
              </a:spcBef>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buClr>
                <a:schemeClr val="dk1"/>
              </a:buClr>
              <a:buSzPts val="9600"/>
              <a:buFont typeface="Lato"/>
              <a:buNone/>
              <a:defRPr sz="9600">
                <a:solidFill>
                  <a:schemeClr val="dk1"/>
                </a:solidFill>
                <a:latin typeface="Lato"/>
                <a:ea typeface="Lato"/>
                <a:cs typeface="Lato"/>
                <a:sym typeface="Lato"/>
              </a:defRPr>
            </a:lvl9pPr>
          </a:lstStyle>
          <a:p/>
        </p:txBody>
      </p:sp>
      <p:sp>
        <p:nvSpPr>
          <p:cNvPr id="64" name="Shape 64"/>
          <p:cNvSpPr txBox="1"/>
          <p:nvPr>
            <p:ph idx="1" type="body"/>
          </p:nvPr>
        </p:nvSpPr>
        <p:spPr>
          <a:xfrm>
            <a:off x="853950" y="2919450"/>
            <a:ext cx="7436100" cy="10716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65" name="Shape 6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66" name="Shape 66"/>
        <p:cNvGrpSpPr/>
        <p:nvPr/>
      </p:nvGrpSpPr>
      <p:grpSpPr>
        <a:xfrm>
          <a:off x="0" y="0"/>
          <a:ext cx="0" cy="0"/>
          <a:chOff x="0" y="0"/>
          <a:chExt cx="0" cy="0"/>
        </a:xfrm>
      </p:grpSpPr>
      <p:sp>
        <p:nvSpPr>
          <p:cNvPr id="67" name="Shape 6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6" name="Shape 16"/>
        <p:cNvGrpSpPr/>
        <p:nvPr/>
      </p:nvGrpSpPr>
      <p:grpSpPr>
        <a:xfrm>
          <a:off x="0" y="0"/>
          <a:ext cx="0" cy="0"/>
          <a:chOff x="0" y="0"/>
          <a:chExt cx="0" cy="0"/>
        </a:xfrm>
      </p:grpSpPr>
      <p:cxnSp>
        <p:nvCxnSpPr>
          <p:cNvPr id="17" name="Shape 17"/>
          <p:cNvCxnSpPr/>
          <p:nvPr/>
        </p:nvCxnSpPr>
        <p:spPr>
          <a:xfrm>
            <a:off x="425200" y="415650"/>
            <a:ext cx="8296800" cy="0"/>
          </a:xfrm>
          <a:prstGeom prst="straightConnector1">
            <a:avLst/>
          </a:prstGeom>
          <a:noFill/>
          <a:ln cap="flat" cmpd="sng" w="38100">
            <a:solidFill>
              <a:schemeClr val="lt1"/>
            </a:solidFill>
            <a:prstDash val="solid"/>
            <a:round/>
            <a:headEnd len="med" w="med" type="none"/>
            <a:tailEnd len="med" w="med" type="none"/>
          </a:ln>
        </p:spPr>
      </p:cxnSp>
      <p:cxnSp>
        <p:nvCxnSpPr>
          <p:cNvPr id="18" name="Shape 18"/>
          <p:cNvCxnSpPr/>
          <p:nvPr/>
        </p:nvCxnSpPr>
        <p:spPr>
          <a:xfrm>
            <a:off x="425200" y="4740000"/>
            <a:ext cx="8296800" cy="0"/>
          </a:xfrm>
          <a:prstGeom prst="straightConnector1">
            <a:avLst/>
          </a:prstGeom>
          <a:noFill/>
          <a:ln cap="flat" cmpd="sng" w="19050">
            <a:solidFill>
              <a:schemeClr val="lt1"/>
            </a:solidFill>
            <a:prstDash val="solid"/>
            <a:round/>
            <a:headEnd len="med" w="med" type="none"/>
            <a:tailEnd len="med" w="med" type="none"/>
          </a:ln>
        </p:spPr>
      </p:cxnSp>
      <p:sp>
        <p:nvSpPr>
          <p:cNvPr id="19" name="Shape 19"/>
          <p:cNvSpPr txBox="1"/>
          <p:nvPr>
            <p:ph type="title"/>
          </p:nvPr>
        </p:nvSpPr>
        <p:spPr>
          <a:xfrm>
            <a:off x="406425" y="1806825"/>
            <a:ext cx="8296800" cy="1542000"/>
          </a:xfrm>
          <a:prstGeom prst="rect">
            <a:avLst/>
          </a:prstGeom>
        </p:spPr>
        <p:txBody>
          <a:bodyPr anchorCtr="0" anchor="ctr" bIns="91425" lIns="91425" rIns="91425" wrap="square" tIns="91425"/>
          <a:lstStyle>
            <a:lvl1pPr lvl="0" rtl="0" algn="ctr">
              <a:spcBef>
                <a:spcPts val="0"/>
              </a:spcBef>
              <a:buClr>
                <a:schemeClr val="lt1"/>
              </a:buClr>
              <a:buSzPts val="4800"/>
              <a:buNone/>
              <a:defRPr sz="4800">
                <a:solidFill>
                  <a:schemeClr val="lt1"/>
                </a:solidFill>
              </a:defRPr>
            </a:lvl1pPr>
            <a:lvl2pPr lvl="1" rtl="0" algn="ctr">
              <a:spcBef>
                <a:spcPts val="0"/>
              </a:spcBef>
              <a:buClr>
                <a:schemeClr val="lt1"/>
              </a:buClr>
              <a:buSzPts val="4800"/>
              <a:buNone/>
              <a:defRPr sz="4800">
                <a:solidFill>
                  <a:schemeClr val="lt1"/>
                </a:solidFill>
              </a:defRPr>
            </a:lvl2pPr>
            <a:lvl3pPr lvl="2" rtl="0" algn="ctr">
              <a:spcBef>
                <a:spcPts val="0"/>
              </a:spcBef>
              <a:buClr>
                <a:schemeClr val="lt1"/>
              </a:buClr>
              <a:buSzPts val="4800"/>
              <a:buNone/>
              <a:defRPr sz="4800">
                <a:solidFill>
                  <a:schemeClr val="lt1"/>
                </a:solidFill>
              </a:defRPr>
            </a:lvl3pPr>
            <a:lvl4pPr lvl="3" rtl="0" algn="ctr">
              <a:spcBef>
                <a:spcPts val="0"/>
              </a:spcBef>
              <a:buClr>
                <a:schemeClr val="lt1"/>
              </a:buClr>
              <a:buSzPts val="4800"/>
              <a:buNone/>
              <a:defRPr sz="4800">
                <a:solidFill>
                  <a:schemeClr val="lt1"/>
                </a:solidFill>
              </a:defRPr>
            </a:lvl4pPr>
            <a:lvl5pPr lvl="4" rtl="0" algn="ctr">
              <a:spcBef>
                <a:spcPts val="0"/>
              </a:spcBef>
              <a:buClr>
                <a:schemeClr val="lt1"/>
              </a:buClr>
              <a:buSzPts val="4800"/>
              <a:buNone/>
              <a:defRPr sz="4800">
                <a:solidFill>
                  <a:schemeClr val="lt1"/>
                </a:solidFill>
              </a:defRPr>
            </a:lvl5pPr>
            <a:lvl6pPr lvl="5" rtl="0" algn="ctr">
              <a:spcBef>
                <a:spcPts val="0"/>
              </a:spcBef>
              <a:buClr>
                <a:schemeClr val="lt1"/>
              </a:buClr>
              <a:buSzPts val="4800"/>
              <a:buNone/>
              <a:defRPr sz="4800">
                <a:solidFill>
                  <a:schemeClr val="lt1"/>
                </a:solidFill>
              </a:defRPr>
            </a:lvl6pPr>
            <a:lvl7pPr lvl="6" rtl="0" algn="ctr">
              <a:spcBef>
                <a:spcPts val="0"/>
              </a:spcBef>
              <a:buClr>
                <a:schemeClr val="lt1"/>
              </a:buClr>
              <a:buSzPts val="4800"/>
              <a:buNone/>
              <a:defRPr sz="4800">
                <a:solidFill>
                  <a:schemeClr val="lt1"/>
                </a:solidFill>
              </a:defRPr>
            </a:lvl7pPr>
            <a:lvl8pPr lvl="7" rtl="0" algn="ctr">
              <a:spcBef>
                <a:spcPts val="0"/>
              </a:spcBef>
              <a:buClr>
                <a:schemeClr val="lt1"/>
              </a:buClr>
              <a:buSzPts val="4800"/>
              <a:buNone/>
              <a:defRPr sz="4800">
                <a:solidFill>
                  <a:schemeClr val="lt1"/>
                </a:solidFill>
              </a:defRPr>
            </a:lvl8pPr>
            <a:lvl9pPr lvl="8" rtl="0" algn="ctr">
              <a:spcBef>
                <a:spcPts val="0"/>
              </a:spcBef>
              <a:buClr>
                <a:schemeClr val="lt1"/>
              </a:buClr>
              <a:buSzPts val="4800"/>
              <a:buNone/>
              <a:defRPr sz="4800">
                <a:solidFill>
                  <a:schemeClr val="lt1"/>
                </a:solidFill>
              </a:defRPr>
            </a:lvl9pPr>
          </a:lstStyle>
          <a:p/>
        </p:txBody>
      </p:sp>
      <p:sp>
        <p:nvSpPr>
          <p:cNvPr id="20" name="Shape 20"/>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1" name="Shape 21"/>
        <p:cNvGrpSpPr/>
        <p:nvPr/>
      </p:nvGrpSpPr>
      <p:grpSpPr>
        <a:xfrm>
          <a:off x="0" y="0"/>
          <a:ext cx="0" cy="0"/>
          <a:chOff x="0" y="0"/>
          <a:chExt cx="0" cy="0"/>
        </a:xfrm>
      </p:grpSpPr>
      <p:cxnSp>
        <p:nvCxnSpPr>
          <p:cNvPr id="22" name="Shape 22"/>
          <p:cNvCxnSpPr/>
          <p:nvPr/>
        </p:nvCxnSpPr>
        <p:spPr>
          <a:xfrm>
            <a:off x="2477724" y="415650"/>
            <a:ext cx="6244200" cy="0"/>
          </a:xfrm>
          <a:prstGeom prst="straightConnector1">
            <a:avLst/>
          </a:prstGeom>
          <a:noFill/>
          <a:ln cap="flat" cmpd="sng" w="38100">
            <a:solidFill>
              <a:schemeClr val="dk2"/>
            </a:solidFill>
            <a:prstDash val="solid"/>
            <a:round/>
            <a:headEnd len="med" w="med" type="none"/>
            <a:tailEnd len="med" w="med" type="none"/>
          </a:ln>
        </p:spPr>
      </p:cxnSp>
      <p:cxnSp>
        <p:nvCxnSpPr>
          <p:cNvPr id="23" name="Shape 23"/>
          <p:cNvCxnSpPr/>
          <p:nvPr/>
        </p:nvCxnSpPr>
        <p:spPr>
          <a:xfrm>
            <a:off x="2477724" y="4740000"/>
            <a:ext cx="6244200" cy="0"/>
          </a:xfrm>
          <a:prstGeom prst="straightConnector1">
            <a:avLst/>
          </a:prstGeom>
          <a:noFill/>
          <a:ln cap="flat" cmpd="sng" w="19050">
            <a:solidFill>
              <a:schemeClr val="dk2"/>
            </a:solidFill>
            <a:prstDash val="solid"/>
            <a:round/>
            <a:headEnd len="med" w="med" type="none"/>
            <a:tailEnd len="med" w="med" type="none"/>
          </a:ln>
        </p:spPr>
      </p:cxnSp>
      <p:cxnSp>
        <p:nvCxnSpPr>
          <p:cNvPr id="24" name="Shape 24"/>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25" name="Shape 25"/>
          <p:cNvSpPr txBox="1"/>
          <p:nvPr>
            <p:ph type="title"/>
          </p:nvPr>
        </p:nvSpPr>
        <p:spPr>
          <a:xfrm>
            <a:off x="2400250" y="575950"/>
            <a:ext cx="6321600" cy="635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26" name="Shape 26"/>
          <p:cNvSpPr txBox="1"/>
          <p:nvPr>
            <p:ph idx="1" type="body"/>
          </p:nvPr>
        </p:nvSpPr>
        <p:spPr>
          <a:xfrm>
            <a:off x="2410112" y="1595776"/>
            <a:ext cx="6321600" cy="30024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27" name="Shape 2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8" name="Shape 28"/>
        <p:cNvGrpSpPr/>
        <p:nvPr/>
      </p:nvGrpSpPr>
      <p:grpSpPr>
        <a:xfrm>
          <a:off x="0" y="0"/>
          <a:ext cx="0" cy="0"/>
          <a:chOff x="0" y="0"/>
          <a:chExt cx="0" cy="0"/>
        </a:xfrm>
      </p:grpSpPr>
      <p:cxnSp>
        <p:nvCxnSpPr>
          <p:cNvPr id="29" name="Shape 29"/>
          <p:cNvCxnSpPr/>
          <p:nvPr/>
        </p:nvCxnSpPr>
        <p:spPr>
          <a:xfrm>
            <a:off x="2477724" y="415650"/>
            <a:ext cx="6244200" cy="0"/>
          </a:xfrm>
          <a:prstGeom prst="straightConnector1">
            <a:avLst/>
          </a:prstGeom>
          <a:noFill/>
          <a:ln cap="flat" cmpd="sng" w="38100">
            <a:solidFill>
              <a:schemeClr val="dk2"/>
            </a:solidFill>
            <a:prstDash val="solid"/>
            <a:round/>
            <a:headEnd len="med" w="med" type="none"/>
            <a:tailEnd len="med" w="med" type="none"/>
          </a:ln>
        </p:spPr>
      </p:cxnSp>
      <p:cxnSp>
        <p:nvCxnSpPr>
          <p:cNvPr id="30" name="Shape 30"/>
          <p:cNvCxnSpPr/>
          <p:nvPr/>
        </p:nvCxnSpPr>
        <p:spPr>
          <a:xfrm>
            <a:off x="2477724" y="4740000"/>
            <a:ext cx="6244200" cy="0"/>
          </a:xfrm>
          <a:prstGeom prst="straightConnector1">
            <a:avLst/>
          </a:prstGeom>
          <a:noFill/>
          <a:ln cap="flat" cmpd="sng" w="19050">
            <a:solidFill>
              <a:schemeClr val="dk2"/>
            </a:solidFill>
            <a:prstDash val="solid"/>
            <a:round/>
            <a:headEnd len="med" w="med" type="none"/>
            <a:tailEnd len="med" w="med" type="none"/>
          </a:ln>
        </p:spPr>
      </p:cxnSp>
      <p:cxnSp>
        <p:nvCxnSpPr>
          <p:cNvPr id="31" name="Shape 31"/>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32" name="Shape 32"/>
          <p:cNvSpPr txBox="1"/>
          <p:nvPr>
            <p:ph type="title"/>
          </p:nvPr>
        </p:nvSpPr>
        <p:spPr>
          <a:xfrm>
            <a:off x="2400250" y="575950"/>
            <a:ext cx="6321600" cy="6354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33" name="Shape 33"/>
          <p:cNvSpPr txBox="1"/>
          <p:nvPr>
            <p:ph idx="1" type="body"/>
          </p:nvPr>
        </p:nvSpPr>
        <p:spPr>
          <a:xfrm>
            <a:off x="2400303" y="1602675"/>
            <a:ext cx="3071400" cy="3002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4" name="Shape 34"/>
          <p:cNvSpPr txBox="1"/>
          <p:nvPr>
            <p:ph idx="2" type="body"/>
          </p:nvPr>
        </p:nvSpPr>
        <p:spPr>
          <a:xfrm>
            <a:off x="5650572" y="1602675"/>
            <a:ext cx="3071400" cy="3002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5" name="Shape 35"/>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6" name="Shape 36"/>
        <p:cNvGrpSpPr/>
        <p:nvPr/>
      </p:nvGrpSpPr>
      <p:grpSpPr>
        <a:xfrm>
          <a:off x="0" y="0"/>
          <a:ext cx="0" cy="0"/>
          <a:chOff x="0" y="0"/>
          <a:chExt cx="0" cy="0"/>
        </a:xfrm>
      </p:grpSpPr>
      <p:sp>
        <p:nvSpPr>
          <p:cNvPr id="37" name="Shape 37"/>
          <p:cNvSpPr txBox="1"/>
          <p:nvPr>
            <p:ph type="title"/>
          </p:nvPr>
        </p:nvSpPr>
        <p:spPr>
          <a:xfrm>
            <a:off x="303300" y="411575"/>
            <a:ext cx="8520600" cy="639600"/>
          </a:xfrm>
          <a:prstGeom prst="rect">
            <a:avLst/>
          </a:prstGeom>
        </p:spPr>
        <p:txBody>
          <a:bodyPr anchorCtr="0" anchor="t" bIns="91425" lIns="91425" rIns="91425" wrap="square" tIns="91425"/>
          <a:lstStyle>
            <a:lvl1pPr lvl="0" rtl="0">
              <a:spcBef>
                <a:spcPts val="0"/>
              </a:spcBef>
              <a:buSzPts val="3000"/>
              <a:buNone/>
              <a:defRPr/>
            </a:lvl1pPr>
            <a:lvl2pPr lvl="1" rtl="0">
              <a:spcBef>
                <a:spcPts val="0"/>
              </a:spcBef>
              <a:buSzPts val="3000"/>
              <a:buNone/>
              <a:defRPr/>
            </a:lvl2pPr>
            <a:lvl3pPr lvl="2" rtl="0">
              <a:spcBef>
                <a:spcPts val="0"/>
              </a:spcBef>
              <a:buSzPts val="3000"/>
              <a:buNone/>
              <a:defRPr/>
            </a:lvl3pPr>
            <a:lvl4pPr lvl="3" rtl="0">
              <a:spcBef>
                <a:spcPts val="0"/>
              </a:spcBef>
              <a:buSzPts val="3000"/>
              <a:buNone/>
              <a:defRPr/>
            </a:lvl4pPr>
            <a:lvl5pPr lvl="4" rtl="0">
              <a:spcBef>
                <a:spcPts val="0"/>
              </a:spcBef>
              <a:buSzPts val="3000"/>
              <a:buNone/>
              <a:defRPr/>
            </a:lvl5pPr>
            <a:lvl6pPr lvl="5" rtl="0">
              <a:spcBef>
                <a:spcPts val="0"/>
              </a:spcBef>
              <a:buSzPts val="3000"/>
              <a:buNone/>
              <a:defRPr/>
            </a:lvl6pPr>
            <a:lvl7pPr lvl="6" rtl="0">
              <a:spcBef>
                <a:spcPts val="0"/>
              </a:spcBef>
              <a:buSzPts val="3000"/>
              <a:buNone/>
              <a:defRPr/>
            </a:lvl7pPr>
            <a:lvl8pPr lvl="7" rtl="0">
              <a:spcBef>
                <a:spcPts val="0"/>
              </a:spcBef>
              <a:buSzPts val="3000"/>
              <a:buNone/>
              <a:defRPr/>
            </a:lvl8pPr>
            <a:lvl9pPr lvl="8" rtl="0">
              <a:spcBef>
                <a:spcPts val="0"/>
              </a:spcBef>
              <a:buSzPts val="3000"/>
              <a:buNone/>
              <a:defRPr/>
            </a:lvl9pPr>
          </a:lstStyle>
          <a:p/>
        </p:txBody>
      </p:sp>
      <p:sp>
        <p:nvSpPr>
          <p:cNvPr id="38" name="Shape 38"/>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9" name="Shape 39"/>
        <p:cNvGrpSpPr/>
        <p:nvPr/>
      </p:nvGrpSpPr>
      <p:grpSpPr>
        <a:xfrm>
          <a:off x="0" y="0"/>
          <a:ext cx="0" cy="0"/>
          <a:chOff x="0" y="0"/>
          <a:chExt cx="0" cy="0"/>
        </a:xfrm>
      </p:grpSpPr>
      <p:cxnSp>
        <p:nvCxnSpPr>
          <p:cNvPr id="40" name="Shape 40"/>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41" name="Shape 41"/>
          <p:cNvSpPr txBox="1"/>
          <p:nvPr>
            <p:ph type="title"/>
          </p:nvPr>
        </p:nvSpPr>
        <p:spPr>
          <a:xfrm>
            <a:off x="319500" y="936600"/>
            <a:ext cx="2808000" cy="7557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42" name="Shape 42"/>
          <p:cNvSpPr txBox="1"/>
          <p:nvPr>
            <p:ph idx="1" type="body"/>
          </p:nvPr>
        </p:nvSpPr>
        <p:spPr>
          <a:xfrm>
            <a:off x="319500" y="1846804"/>
            <a:ext cx="2808000" cy="2806200"/>
          </a:xfrm>
          <a:prstGeom prst="rect">
            <a:avLst/>
          </a:prstGeom>
        </p:spPr>
        <p:txBody>
          <a:bodyPr anchorCtr="0" anchor="t" bIns="91425" lIns="91425" rIns="91425" wrap="square" tIns="91425"/>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43" name="Shape 43"/>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lt2"/>
        </a:solidFill>
      </p:bgPr>
    </p:bg>
    <p:spTree>
      <p:nvGrpSpPr>
        <p:cNvPr id="44" name="Shape 44"/>
        <p:cNvGrpSpPr/>
        <p:nvPr/>
      </p:nvGrpSpPr>
      <p:grpSpPr>
        <a:xfrm>
          <a:off x="0" y="0"/>
          <a:ext cx="0" cy="0"/>
          <a:chOff x="0" y="0"/>
          <a:chExt cx="0" cy="0"/>
        </a:xfrm>
      </p:grpSpPr>
      <p:cxnSp>
        <p:nvCxnSpPr>
          <p:cNvPr id="45" name="Shape 45"/>
          <p:cNvCxnSpPr/>
          <p:nvPr/>
        </p:nvCxnSpPr>
        <p:spPr>
          <a:xfrm>
            <a:off x="425198" y="415650"/>
            <a:ext cx="183300" cy="0"/>
          </a:xfrm>
          <a:prstGeom prst="straightConnector1">
            <a:avLst/>
          </a:prstGeom>
          <a:noFill/>
          <a:ln cap="flat" cmpd="sng" w="19050">
            <a:solidFill>
              <a:schemeClr val="lt1"/>
            </a:solidFill>
            <a:prstDash val="solid"/>
            <a:round/>
            <a:headEnd len="med" w="med" type="none"/>
            <a:tailEnd len="med" w="med" type="none"/>
          </a:ln>
        </p:spPr>
      </p:cxnSp>
      <p:sp>
        <p:nvSpPr>
          <p:cNvPr id="46" name="Shape 46"/>
          <p:cNvSpPr txBox="1"/>
          <p:nvPr>
            <p:ph type="title"/>
          </p:nvPr>
        </p:nvSpPr>
        <p:spPr>
          <a:xfrm>
            <a:off x="283103" y="712141"/>
            <a:ext cx="6244200" cy="3835500"/>
          </a:xfrm>
          <a:prstGeom prst="rect">
            <a:avLst/>
          </a:prstGeom>
        </p:spPr>
        <p:txBody>
          <a:bodyPr anchorCtr="0" anchor="ctr"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47" name="Shape 47"/>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8" name="Shape 48"/>
        <p:cNvGrpSpPr/>
        <p:nvPr/>
      </p:nvGrpSpPr>
      <p:grpSpPr>
        <a:xfrm>
          <a:off x="0" y="0"/>
          <a:ext cx="0" cy="0"/>
          <a:chOff x="0" y="0"/>
          <a:chExt cx="0" cy="0"/>
        </a:xfrm>
      </p:grpSpPr>
      <p:sp>
        <p:nvSpPr>
          <p:cNvPr id="49" name="Shape 49"/>
          <p:cNvSpPr/>
          <p:nvPr/>
        </p:nvSpPr>
        <p:spPr>
          <a:xfrm>
            <a:off x="4572000" y="125"/>
            <a:ext cx="4572000" cy="51435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cxnSp>
        <p:nvCxnSpPr>
          <p:cNvPr id="50" name="Shape 5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51" name="Shape 51"/>
          <p:cNvSpPr txBox="1"/>
          <p:nvPr>
            <p:ph type="title"/>
          </p:nvPr>
        </p:nvSpPr>
        <p:spPr>
          <a:xfrm>
            <a:off x="265500" y="1397350"/>
            <a:ext cx="4045200" cy="1318200"/>
          </a:xfrm>
          <a:prstGeom prst="rect">
            <a:avLst/>
          </a:prstGeom>
        </p:spPr>
        <p:txBody>
          <a:bodyPr anchorCtr="0" anchor="b" bIns="91425" lIns="91425" rIns="91425" wrap="square" tIns="91425"/>
          <a:lstStyle>
            <a:lvl1pPr lvl="0" rtl="0" algn="ctr">
              <a:spcBef>
                <a:spcPts val="0"/>
              </a:spcBef>
              <a:buClr>
                <a:schemeClr val="dk1"/>
              </a:buClr>
              <a:buSzPts val="3600"/>
              <a:buNone/>
              <a:defRPr sz="3600">
                <a:solidFill>
                  <a:schemeClr val="dk1"/>
                </a:solidFill>
              </a:defRPr>
            </a:lvl1pPr>
            <a:lvl2pPr lvl="1" rtl="0" algn="ctr">
              <a:spcBef>
                <a:spcPts val="0"/>
              </a:spcBef>
              <a:buClr>
                <a:schemeClr val="dk1"/>
              </a:buClr>
              <a:buSzPts val="3600"/>
              <a:buNone/>
              <a:defRPr sz="3600">
                <a:solidFill>
                  <a:schemeClr val="dk1"/>
                </a:solidFill>
              </a:defRPr>
            </a:lvl2pPr>
            <a:lvl3pPr lvl="2" rtl="0" algn="ctr">
              <a:spcBef>
                <a:spcPts val="0"/>
              </a:spcBef>
              <a:buClr>
                <a:schemeClr val="dk1"/>
              </a:buClr>
              <a:buSzPts val="3600"/>
              <a:buNone/>
              <a:defRPr sz="3600">
                <a:solidFill>
                  <a:schemeClr val="dk1"/>
                </a:solidFill>
              </a:defRPr>
            </a:lvl3pPr>
            <a:lvl4pPr lvl="3" rtl="0" algn="ctr">
              <a:spcBef>
                <a:spcPts val="0"/>
              </a:spcBef>
              <a:buClr>
                <a:schemeClr val="dk1"/>
              </a:buClr>
              <a:buSzPts val="3600"/>
              <a:buNone/>
              <a:defRPr sz="3600">
                <a:solidFill>
                  <a:schemeClr val="dk1"/>
                </a:solidFill>
              </a:defRPr>
            </a:lvl4pPr>
            <a:lvl5pPr lvl="4" rtl="0" algn="ctr">
              <a:spcBef>
                <a:spcPts val="0"/>
              </a:spcBef>
              <a:buClr>
                <a:schemeClr val="dk1"/>
              </a:buClr>
              <a:buSzPts val="3600"/>
              <a:buNone/>
              <a:defRPr sz="3600">
                <a:solidFill>
                  <a:schemeClr val="dk1"/>
                </a:solidFill>
              </a:defRPr>
            </a:lvl5pPr>
            <a:lvl6pPr lvl="5" rtl="0" algn="ctr">
              <a:spcBef>
                <a:spcPts val="0"/>
              </a:spcBef>
              <a:buClr>
                <a:schemeClr val="dk1"/>
              </a:buClr>
              <a:buSzPts val="3600"/>
              <a:buNone/>
              <a:defRPr sz="3600">
                <a:solidFill>
                  <a:schemeClr val="dk1"/>
                </a:solidFill>
              </a:defRPr>
            </a:lvl6pPr>
            <a:lvl7pPr lvl="6" rtl="0" algn="ctr">
              <a:spcBef>
                <a:spcPts val="0"/>
              </a:spcBef>
              <a:buClr>
                <a:schemeClr val="dk1"/>
              </a:buClr>
              <a:buSzPts val="3600"/>
              <a:buNone/>
              <a:defRPr sz="3600">
                <a:solidFill>
                  <a:schemeClr val="dk1"/>
                </a:solidFill>
              </a:defRPr>
            </a:lvl7pPr>
            <a:lvl8pPr lvl="7" rtl="0" algn="ctr">
              <a:spcBef>
                <a:spcPts val="0"/>
              </a:spcBef>
              <a:buClr>
                <a:schemeClr val="dk1"/>
              </a:buClr>
              <a:buSzPts val="3600"/>
              <a:buNone/>
              <a:defRPr sz="3600">
                <a:solidFill>
                  <a:schemeClr val="dk1"/>
                </a:solidFill>
              </a:defRPr>
            </a:lvl8pPr>
            <a:lvl9pPr lvl="8" rtl="0" algn="ctr">
              <a:spcBef>
                <a:spcPts val="0"/>
              </a:spcBef>
              <a:buClr>
                <a:schemeClr val="dk1"/>
              </a:buClr>
              <a:buSzPts val="3600"/>
              <a:buNone/>
              <a:defRPr sz="3600">
                <a:solidFill>
                  <a:schemeClr val="dk1"/>
                </a:solidFill>
              </a:defRPr>
            </a:lvl9pPr>
          </a:lstStyle>
          <a:p/>
        </p:txBody>
      </p:sp>
      <p:sp>
        <p:nvSpPr>
          <p:cNvPr id="52" name="Shape 52"/>
          <p:cNvSpPr txBox="1"/>
          <p:nvPr>
            <p:ph idx="1" type="subTitle"/>
          </p:nvPr>
        </p:nvSpPr>
        <p:spPr>
          <a:xfrm>
            <a:off x="265500" y="2735371"/>
            <a:ext cx="4045200" cy="13455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Shape 53"/>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54" name="Shape 54"/>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5" name="Shape 55"/>
        <p:cNvGrpSpPr/>
        <p:nvPr/>
      </p:nvGrpSpPr>
      <p:grpSpPr>
        <a:xfrm>
          <a:off x="0" y="0"/>
          <a:ext cx="0" cy="0"/>
          <a:chOff x="0" y="0"/>
          <a:chExt cx="0" cy="0"/>
        </a:xfrm>
      </p:grpSpPr>
      <p:cxnSp>
        <p:nvCxnSpPr>
          <p:cNvPr id="56" name="Shape 56"/>
          <p:cNvCxnSpPr/>
          <p:nvPr/>
        </p:nvCxnSpPr>
        <p:spPr>
          <a:xfrm>
            <a:off x="425200" y="4740000"/>
            <a:ext cx="8296800" cy="0"/>
          </a:xfrm>
          <a:prstGeom prst="straightConnector1">
            <a:avLst/>
          </a:prstGeom>
          <a:noFill/>
          <a:ln cap="flat" cmpd="sng" w="19050">
            <a:solidFill>
              <a:schemeClr val="dk2"/>
            </a:solidFill>
            <a:prstDash val="solid"/>
            <a:round/>
            <a:headEnd len="med" w="med" type="none"/>
            <a:tailEnd len="med" w="med" type="none"/>
          </a:ln>
        </p:spPr>
      </p:cxnSp>
      <p:cxnSp>
        <p:nvCxnSpPr>
          <p:cNvPr id="57" name="Shape 57"/>
          <p:cNvCxnSpPr/>
          <p:nvPr/>
        </p:nvCxnSpPr>
        <p:spPr>
          <a:xfrm>
            <a:off x="425198" y="415650"/>
            <a:ext cx="183300" cy="0"/>
          </a:xfrm>
          <a:prstGeom prst="straightConnector1">
            <a:avLst/>
          </a:prstGeom>
          <a:noFill/>
          <a:ln cap="flat" cmpd="sng" w="19050">
            <a:solidFill>
              <a:schemeClr val="dk2"/>
            </a:solidFill>
            <a:prstDash val="solid"/>
            <a:round/>
            <a:headEnd len="med" w="med" type="none"/>
            <a:tailEnd len="med" w="med" type="none"/>
          </a:ln>
        </p:spPr>
      </p:cxnSp>
      <p:sp>
        <p:nvSpPr>
          <p:cNvPr id="58" name="Shape 58"/>
          <p:cNvSpPr txBox="1"/>
          <p:nvPr>
            <p:ph idx="1" type="body"/>
          </p:nvPr>
        </p:nvSpPr>
        <p:spPr>
          <a:xfrm>
            <a:off x="328017" y="4226025"/>
            <a:ext cx="8388600" cy="393600"/>
          </a:xfrm>
          <a:prstGeom prst="rect">
            <a:avLst/>
          </a:prstGeom>
        </p:spPr>
        <p:txBody>
          <a:bodyPr anchorCtr="0" anchor="ctr" bIns="91425" lIns="91425" rIns="91425" wrap="square" tIns="91425"/>
          <a:lstStyle>
            <a:lvl1pPr lvl="0" rtl="0">
              <a:lnSpc>
                <a:spcPct val="100000"/>
              </a:lnSpc>
              <a:spcBef>
                <a:spcPts val="0"/>
              </a:spcBef>
              <a:spcAft>
                <a:spcPts val="0"/>
              </a:spcAft>
              <a:buSzPts val="1800"/>
              <a:buNone/>
              <a:defRPr/>
            </a:lvl1pPr>
          </a:lstStyle>
          <a:p/>
        </p:txBody>
      </p:sp>
      <p:sp>
        <p:nvSpPr>
          <p:cNvPr id="59" name="Shape 59"/>
          <p:cNvSpPr txBox="1"/>
          <p:nvPr>
            <p:ph idx="12" type="sldNum"/>
          </p:nvPr>
        </p:nvSpPr>
        <p:spPr>
          <a:xfrm>
            <a:off x="8497999" y="4688759"/>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2400250" y="575950"/>
            <a:ext cx="6321600" cy="635400"/>
          </a:xfrm>
          <a:prstGeom prst="rect">
            <a:avLst/>
          </a:prstGeom>
          <a:noFill/>
          <a:ln>
            <a:noFill/>
          </a:ln>
        </p:spPr>
        <p:txBody>
          <a:bodyPr anchorCtr="0" anchor="t" bIns="91425" lIns="91425" rIns="91425" wrap="square" tIns="91425"/>
          <a:lstStyle>
            <a:lvl1pPr lvl="0" rtl="0">
              <a:spcBef>
                <a:spcPts val="0"/>
              </a:spcBef>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Shape 7"/>
          <p:cNvSpPr txBox="1"/>
          <p:nvPr>
            <p:ph idx="1" type="body"/>
          </p:nvPr>
        </p:nvSpPr>
        <p:spPr>
          <a:xfrm>
            <a:off x="2410112" y="1595776"/>
            <a:ext cx="6321600" cy="30024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dk2"/>
              </a:buClr>
              <a:buSzPts val="1800"/>
              <a:buFont typeface="Lato"/>
              <a:buChar char="●"/>
              <a:defRPr sz="1800">
                <a:solidFill>
                  <a:schemeClr val="dk2"/>
                </a:solidFill>
                <a:latin typeface="Lato"/>
                <a:ea typeface="Lato"/>
                <a:cs typeface="Lato"/>
                <a:sym typeface="Lato"/>
              </a:defRPr>
            </a:lvl1pPr>
            <a:lvl2pPr lvl="1"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2pPr>
            <a:lvl3pPr lvl="2"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3pPr>
            <a:lvl4pPr lvl="3"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4pPr>
            <a:lvl5pPr lvl="4"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5pPr>
            <a:lvl6pPr lvl="5"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6pPr>
            <a:lvl7pPr lvl="6"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7pPr>
            <a:lvl8pPr lvl="7"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8pPr>
            <a:lvl9pPr lvl="8" rtl="0">
              <a:lnSpc>
                <a:spcPct val="115000"/>
              </a:lnSpc>
              <a:spcBef>
                <a:spcPts val="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Shape 8"/>
          <p:cNvSpPr txBox="1"/>
          <p:nvPr>
            <p:ph idx="12" type="sldNum"/>
          </p:nvPr>
        </p:nvSpPr>
        <p:spPr>
          <a:xfrm>
            <a:off x="8497999" y="4688759"/>
            <a:ext cx="548700" cy="393600"/>
          </a:xfrm>
          <a:prstGeom prst="rect">
            <a:avLst/>
          </a:prstGeom>
          <a:noFill/>
          <a:ln>
            <a:noFill/>
          </a:ln>
        </p:spPr>
        <p:txBody>
          <a:bodyPr anchorCtr="0" anchor="ctr" bIns="91425" lIns="91425" rIns="91425" wrap="square" tIns="91425">
            <a:noAutofit/>
          </a:bodyPr>
          <a:lstStyle/>
          <a:p>
            <a:pPr lvl="0" rtl="0" algn="r">
              <a:spcBef>
                <a:spcPts val="0"/>
              </a:spcBef>
              <a:buNone/>
            </a:pPr>
            <a:fld id="{00000000-1234-1234-1234-123412341234}" type="slidenum">
              <a:rPr lang="en" sz="1000">
                <a:solidFill>
                  <a:schemeClr val="dk2"/>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4.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cisco.com/c/en/us/products/security/firewalls/what-is-a-firewall.html" TargetMode="External"/><Relationship Id="rId4" Type="http://schemas.openxmlformats.org/officeDocument/2006/relationships/hyperlink" Target="https://computer.howstuffworks.com/firewall.ht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1" name="Shape 71"/>
        <p:cNvGrpSpPr/>
        <p:nvPr/>
      </p:nvGrpSpPr>
      <p:grpSpPr>
        <a:xfrm>
          <a:off x="0" y="0"/>
          <a:ext cx="0" cy="0"/>
          <a:chOff x="0" y="0"/>
          <a:chExt cx="0" cy="0"/>
        </a:xfrm>
      </p:grpSpPr>
      <p:pic>
        <p:nvPicPr>
          <p:cNvPr id="72" name="Shape 72"/>
          <p:cNvPicPr preferRelativeResize="0"/>
          <p:nvPr/>
        </p:nvPicPr>
        <p:blipFill>
          <a:blip r:embed="rId4">
            <a:alphaModFix/>
          </a:blip>
          <a:stretch>
            <a:fillRect/>
          </a:stretch>
        </p:blipFill>
        <p:spPr>
          <a:xfrm>
            <a:off x="0" y="0"/>
            <a:ext cx="9143974" cy="5143500"/>
          </a:xfrm>
          <a:prstGeom prst="rect">
            <a:avLst/>
          </a:prstGeom>
          <a:noFill/>
          <a:ln>
            <a:noFill/>
          </a:ln>
        </p:spPr>
      </p:pic>
      <p:sp>
        <p:nvSpPr>
          <p:cNvPr id="73" name="Shape 73"/>
          <p:cNvSpPr txBox="1"/>
          <p:nvPr>
            <p:ph type="ctrTitle"/>
          </p:nvPr>
        </p:nvSpPr>
        <p:spPr>
          <a:xfrm>
            <a:off x="5353350" y="174400"/>
            <a:ext cx="3618900" cy="896100"/>
          </a:xfrm>
          <a:prstGeom prst="rect">
            <a:avLst/>
          </a:prstGeom>
        </p:spPr>
        <p:txBody>
          <a:bodyPr anchorCtr="0" anchor="t" bIns="91425" lIns="91425" rIns="91425" wrap="square" tIns="91425">
            <a:noAutofit/>
          </a:bodyPr>
          <a:lstStyle/>
          <a:p>
            <a:pPr lvl="0">
              <a:spcBef>
                <a:spcPts val="0"/>
              </a:spcBef>
              <a:buNone/>
            </a:pPr>
            <a:r>
              <a:rPr lang="en">
                <a:solidFill>
                  <a:srgbClr val="1155CC"/>
                </a:solidFill>
                <a:latin typeface="Source Code Pro"/>
                <a:ea typeface="Source Code Pro"/>
                <a:cs typeface="Source Code Pro"/>
                <a:sym typeface="Source Code Pro"/>
              </a:rPr>
              <a:t>Firewalls</a:t>
            </a:r>
          </a:p>
        </p:txBody>
      </p:sp>
      <p:sp>
        <p:nvSpPr>
          <p:cNvPr id="74" name="Shape 74"/>
          <p:cNvSpPr txBox="1"/>
          <p:nvPr>
            <p:ph idx="1" type="subTitle"/>
          </p:nvPr>
        </p:nvSpPr>
        <p:spPr>
          <a:xfrm>
            <a:off x="470600" y="3537575"/>
            <a:ext cx="2434500" cy="1241700"/>
          </a:xfrm>
          <a:prstGeom prst="rect">
            <a:avLst/>
          </a:prstGeom>
        </p:spPr>
        <p:txBody>
          <a:bodyPr anchorCtr="0" anchor="b" bIns="91425" lIns="91425" rIns="91425" wrap="square" tIns="91425">
            <a:noAutofit/>
          </a:bodyPr>
          <a:lstStyle/>
          <a:p>
            <a:pPr lvl="0" rtl="0">
              <a:spcBef>
                <a:spcPts val="0"/>
              </a:spcBef>
              <a:buNone/>
            </a:pPr>
            <a:r>
              <a:rPr lang="en">
                <a:solidFill>
                  <a:schemeClr val="accent1"/>
                </a:solidFill>
                <a:latin typeface="Source Code Pro"/>
                <a:ea typeface="Source Code Pro"/>
                <a:cs typeface="Source Code Pro"/>
                <a:sym typeface="Source Code Pro"/>
              </a:rPr>
              <a:t>By:</a:t>
            </a:r>
          </a:p>
          <a:p>
            <a:pPr lvl="0" rtl="0">
              <a:spcBef>
                <a:spcPts val="0"/>
              </a:spcBef>
              <a:buClr>
                <a:schemeClr val="dk2"/>
              </a:buClr>
              <a:buSzPts val="1100"/>
              <a:buFont typeface="Arial"/>
              <a:buNone/>
            </a:pPr>
            <a:r>
              <a:rPr lang="en">
                <a:solidFill>
                  <a:schemeClr val="accent1"/>
                </a:solidFill>
                <a:latin typeface="Source Code Pro"/>
                <a:ea typeface="Source Code Pro"/>
                <a:cs typeface="Source Code Pro"/>
                <a:sym typeface="Source Code Pro"/>
              </a:rPr>
              <a:t>Aaron Earl</a:t>
            </a:r>
          </a:p>
          <a:p>
            <a:pPr lvl="0" rtl="0">
              <a:spcBef>
                <a:spcPts val="0"/>
              </a:spcBef>
              <a:buNone/>
            </a:pPr>
            <a:r>
              <a:rPr lang="en">
                <a:solidFill>
                  <a:schemeClr val="accent1"/>
                </a:solidFill>
                <a:latin typeface="Source Code Pro"/>
                <a:ea typeface="Source Code Pro"/>
                <a:cs typeface="Source Code Pro"/>
                <a:sym typeface="Source Code Pro"/>
              </a:rPr>
              <a:t>Michael Brown</a:t>
            </a:r>
          </a:p>
          <a:p>
            <a:pPr lvl="0">
              <a:spcBef>
                <a:spcPts val="0"/>
              </a:spcBef>
              <a:buNone/>
            </a:pPr>
            <a:r>
              <a:rPr lang="en">
                <a:solidFill>
                  <a:schemeClr val="accent1"/>
                </a:solidFill>
                <a:latin typeface="Source Code Pro"/>
                <a:ea typeface="Source Code Pro"/>
                <a:cs typeface="Source Code Pro"/>
                <a:sym typeface="Source Code Pro"/>
              </a:rPr>
              <a:t>William Leingang</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a:spcBef>
                <a:spcPts val="0"/>
              </a:spcBef>
              <a:buNone/>
            </a:pPr>
            <a:r>
              <a:rPr lang="en"/>
              <a:t>How a Firewall Works</a:t>
            </a:r>
          </a:p>
        </p:txBody>
      </p:sp>
      <p:sp>
        <p:nvSpPr>
          <p:cNvPr id="134" name="Shape 134"/>
          <p:cNvSpPr txBox="1"/>
          <p:nvPr>
            <p:ph idx="1" type="body"/>
          </p:nvPr>
        </p:nvSpPr>
        <p:spPr>
          <a:xfrm>
            <a:off x="2400250" y="1070550"/>
            <a:ext cx="6321600" cy="3720000"/>
          </a:xfrm>
          <a:prstGeom prst="rect">
            <a:avLst/>
          </a:prstGeom>
        </p:spPr>
        <p:txBody>
          <a:bodyPr anchorCtr="0" anchor="t" bIns="91425" lIns="91425" rIns="91425" wrap="square" tIns="91425">
            <a:noAutofit/>
          </a:bodyPr>
          <a:lstStyle/>
          <a:p>
            <a:pPr lvl="0" rtl="0">
              <a:spcBef>
                <a:spcPts val="1800"/>
              </a:spcBef>
              <a:spcAft>
                <a:spcPts val="400"/>
              </a:spcAft>
              <a:buClr>
                <a:schemeClr val="dk2"/>
              </a:buClr>
              <a:buSzPts val="1100"/>
              <a:buFont typeface="Arial"/>
              <a:buNone/>
            </a:pPr>
            <a:r>
              <a:rPr b="1" lang="en" sz="1700">
                <a:solidFill>
                  <a:srgbClr val="E69138"/>
                </a:solidFill>
                <a:latin typeface="Arial"/>
                <a:ea typeface="Arial"/>
                <a:cs typeface="Arial"/>
                <a:sym typeface="Arial"/>
              </a:rPr>
              <a:t>How firewalls filter traffic</a:t>
            </a:r>
          </a:p>
          <a:p>
            <a:pPr lvl="0" rtl="0">
              <a:spcBef>
                <a:spcPts val="0"/>
              </a:spcBef>
              <a:spcAft>
                <a:spcPts val="0"/>
              </a:spcAft>
              <a:buClr>
                <a:schemeClr val="dk2"/>
              </a:buClr>
              <a:buSzPts val="1100"/>
              <a:buFont typeface="Arial"/>
              <a:buNone/>
            </a:pPr>
            <a:r>
              <a:rPr lang="en" sz="1100">
                <a:solidFill>
                  <a:srgbClr val="000000"/>
                </a:solidFill>
                <a:latin typeface="Arial"/>
                <a:ea typeface="Arial"/>
                <a:cs typeface="Arial"/>
                <a:sym typeface="Arial"/>
              </a:rPr>
              <a:t>A firewall compares rules against the data it handles. That means it has to inspect all incoming and outgoing data at the gateway it protects. The gateway might be your computer or your home or business router, depending on where the firewall is installed.</a:t>
            </a:r>
          </a:p>
          <a:p>
            <a:pPr lvl="0">
              <a:spcBef>
                <a:spcPts val="0"/>
              </a:spcBef>
              <a:buClr>
                <a:schemeClr val="dk2"/>
              </a:buClr>
              <a:buSzPts val="1100"/>
              <a:buFont typeface="Arial"/>
              <a:buNone/>
            </a:pPr>
            <a:r>
              <a:rPr lang="en" sz="1100">
                <a:solidFill>
                  <a:srgbClr val="000000"/>
                </a:solidFill>
                <a:latin typeface="Arial"/>
                <a:ea typeface="Arial"/>
                <a:cs typeface="Arial"/>
                <a:sym typeface="Arial"/>
              </a:rPr>
              <a:t>The methods firewalls use to inspect data have evolved quite a bit over the past few decades.</a:t>
            </a:r>
          </a:p>
          <a:p>
            <a:pPr lvl="0">
              <a:spcBef>
                <a:spcPts val="0"/>
              </a:spcBef>
              <a:buClr>
                <a:schemeClr val="dk2"/>
              </a:buClr>
              <a:buSzPts val="1100"/>
              <a:buFont typeface="Arial"/>
              <a:buNone/>
            </a:pPr>
            <a:r>
              <a:rPr b="1" lang="en" sz="1100">
                <a:solidFill>
                  <a:srgbClr val="E69138"/>
                </a:solidFill>
                <a:latin typeface="Arial"/>
                <a:ea typeface="Arial"/>
                <a:cs typeface="Arial"/>
                <a:sym typeface="Arial"/>
              </a:rPr>
              <a:t>Packet filtering</a:t>
            </a:r>
            <a:r>
              <a:rPr lang="en" sz="1100">
                <a:solidFill>
                  <a:srgbClr val="E69138"/>
                </a:solidFill>
                <a:latin typeface="Arial"/>
                <a:ea typeface="Arial"/>
                <a:cs typeface="Arial"/>
                <a:sym typeface="Arial"/>
              </a:rPr>
              <a:t> – </a:t>
            </a:r>
            <a:r>
              <a:rPr lang="en" sz="1100">
                <a:solidFill>
                  <a:srgbClr val="000000"/>
                </a:solidFill>
                <a:latin typeface="Arial"/>
                <a:ea typeface="Arial"/>
                <a:cs typeface="Arial"/>
                <a:sym typeface="Arial"/>
              </a:rPr>
              <a:t>The first firewalls were also known as “packet filters.” All data transmitted over the internet is split into small packets, each of which includes information such as the IP address it came from. Packet filtering inspects each of these packets as it’s received, and compares it with the kind of rules described above. Packets that don’t fit the rules are dropped or rejected.</a:t>
            </a:r>
          </a:p>
          <a:p>
            <a:pPr lvl="0">
              <a:spcBef>
                <a:spcPts val="0"/>
              </a:spcBef>
              <a:buClr>
                <a:schemeClr val="dk2"/>
              </a:buClr>
              <a:buSzPts val="1100"/>
              <a:buFont typeface="Arial"/>
              <a:buNone/>
            </a:pPr>
            <a:r>
              <a:rPr b="1" lang="en" sz="1100">
                <a:solidFill>
                  <a:srgbClr val="E69138"/>
                </a:solidFill>
                <a:latin typeface="Arial"/>
                <a:ea typeface="Arial"/>
                <a:cs typeface="Arial"/>
                <a:sym typeface="Arial"/>
              </a:rPr>
              <a:t>Stateful inspection</a:t>
            </a:r>
            <a:r>
              <a:rPr lang="en" sz="1100">
                <a:solidFill>
                  <a:srgbClr val="E69138"/>
                </a:solidFill>
                <a:latin typeface="Arial"/>
                <a:ea typeface="Arial"/>
                <a:cs typeface="Arial"/>
                <a:sym typeface="Arial"/>
              </a:rPr>
              <a:t> </a:t>
            </a:r>
            <a:r>
              <a:rPr lang="en" sz="1100">
                <a:solidFill>
                  <a:srgbClr val="000000"/>
                </a:solidFill>
                <a:latin typeface="Arial"/>
                <a:ea typeface="Arial"/>
                <a:cs typeface="Arial"/>
                <a:sym typeface="Arial"/>
              </a:rPr>
              <a:t>– The next generation of firewalls (circa 1990) began to keep track not only of individual packets, but the state of the network connections that packets travel across. Once a stateful firewall has identified that a connection session has started, it can check packets belonging to that session much more efficiently.</a:t>
            </a:r>
          </a:p>
          <a:p>
            <a:pPr lv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265500" y="1912650"/>
            <a:ext cx="4045200" cy="1318200"/>
          </a:xfrm>
          <a:prstGeom prst="rect">
            <a:avLst/>
          </a:prstGeom>
        </p:spPr>
        <p:txBody>
          <a:bodyPr anchorCtr="0" anchor="ctr" bIns="91425" lIns="91425" rIns="91425" wrap="square" tIns="91425">
            <a:noAutofit/>
          </a:bodyPr>
          <a:lstStyle/>
          <a:p>
            <a:pPr lvl="0">
              <a:spcBef>
                <a:spcPts val="0"/>
              </a:spcBef>
              <a:buNone/>
            </a:pPr>
            <a:r>
              <a:rPr lang="en"/>
              <a:t>Conclusion</a:t>
            </a:r>
          </a:p>
        </p:txBody>
      </p:sp>
      <p:sp>
        <p:nvSpPr>
          <p:cNvPr id="140" name="Shape 140"/>
          <p:cNvSpPr txBox="1"/>
          <p:nvPr>
            <p:ph idx="2" type="body"/>
          </p:nvPr>
        </p:nvSpPr>
        <p:spPr>
          <a:xfrm>
            <a:off x="4939500" y="724200"/>
            <a:ext cx="3837000" cy="3695100"/>
          </a:xfrm>
          <a:prstGeom prst="rect">
            <a:avLst/>
          </a:prstGeom>
        </p:spPr>
        <p:txBody>
          <a:bodyPr anchorCtr="0" anchor="ctr" bIns="91425" lIns="91425" rIns="91425" wrap="square" tIns="91425">
            <a:noAutofit/>
          </a:bodyPr>
          <a:lstStyle/>
          <a:p>
            <a:pPr lvl="0" algn="ctr">
              <a:spcBef>
                <a:spcPts val="0"/>
              </a:spcBef>
              <a:buNone/>
            </a:pPr>
            <a:r>
              <a:rPr lang="en" sz="6000"/>
              <a:t>Get a Firewall!</a:t>
            </a:r>
          </a:p>
        </p:txBody>
      </p:sp>
      <p:pic>
        <p:nvPicPr>
          <p:cNvPr id="141" name="Shape 141"/>
          <p:cNvPicPr preferRelativeResize="0"/>
          <p:nvPr/>
        </p:nvPicPr>
        <p:blipFill>
          <a:blip r:embed="rId3">
            <a:alphaModFix/>
          </a:blip>
          <a:stretch>
            <a:fillRect/>
          </a:stretch>
        </p:blipFill>
        <p:spPr>
          <a:xfrm>
            <a:off x="683800" y="724200"/>
            <a:ext cx="3109688" cy="1607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rtl="0">
              <a:spcBef>
                <a:spcPts val="0"/>
              </a:spcBef>
              <a:buNone/>
            </a:pPr>
            <a:r>
              <a:rPr lang="en"/>
              <a:t>References</a:t>
            </a:r>
          </a:p>
        </p:txBody>
      </p:sp>
      <p:sp>
        <p:nvSpPr>
          <p:cNvPr id="147" name="Shape 147"/>
          <p:cNvSpPr txBox="1"/>
          <p:nvPr>
            <p:ph idx="1" type="body"/>
          </p:nvPr>
        </p:nvSpPr>
        <p:spPr>
          <a:xfrm>
            <a:off x="2400297" y="1602675"/>
            <a:ext cx="6321600" cy="3002400"/>
          </a:xfrm>
          <a:prstGeom prst="rect">
            <a:avLst/>
          </a:prstGeom>
        </p:spPr>
        <p:txBody>
          <a:bodyPr anchorCtr="0" anchor="t" bIns="91425" lIns="91425" rIns="91425" wrap="square" tIns="91425">
            <a:noAutofit/>
          </a:bodyPr>
          <a:lstStyle/>
          <a:p>
            <a:pPr lvl="0" rtl="0">
              <a:spcBef>
                <a:spcPts val="0"/>
              </a:spcBef>
              <a:buNone/>
            </a:pPr>
            <a:r>
              <a:rPr b="1" lang="en" sz="1800">
                <a:solidFill>
                  <a:srgbClr val="E69138"/>
                </a:solidFill>
              </a:rPr>
              <a:t>https://www.expressvpn.com/internet-privacy/guides/how-firewalls-work/</a:t>
            </a:r>
          </a:p>
          <a:p>
            <a:pPr lvl="0" rtl="0">
              <a:spcBef>
                <a:spcPts val="0"/>
              </a:spcBef>
              <a:spcAft>
                <a:spcPts val="1200"/>
              </a:spcAft>
              <a:buNone/>
            </a:pPr>
            <a:r>
              <a:rPr b="1" lang="en" sz="1800" u="sng">
                <a:solidFill>
                  <a:srgbClr val="E69138"/>
                </a:solidFill>
                <a:hlinkClick r:id="rId3"/>
              </a:rPr>
              <a:t>https://www.cisco.com/c/en/us/products/security/firewalls/what-is-a-firewall.html</a:t>
            </a:r>
          </a:p>
          <a:p>
            <a:pPr lvl="0" rtl="0">
              <a:spcBef>
                <a:spcPts val="0"/>
              </a:spcBef>
              <a:spcAft>
                <a:spcPts val="1200"/>
              </a:spcAft>
              <a:buNone/>
            </a:pPr>
            <a:r>
              <a:rPr b="1" lang="en" sz="1800" u="sng">
                <a:solidFill>
                  <a:srgbClr val="E69138"/>
                </a:solidFill>
                <a:hlinkClick r:id="rId4"/>
              </a:rPr>
              <a:t>https://computer.howstuffworks.com/firewall.htm</a:t>
            </a:r>
          </a:p>
          <a:p>
            <a:pPr lvl="0" rtl="0">
              <a:spcBef>
                <a:spcPts val="0"/>
              </a:spcBef>
              <a:spcAft>
                <a:spcPts val="1200"/>
              </a:spcAft>
              <a:buNone/>
            </a:pPr>
            <a:r>
              <a:rPr b="1" lang="en" sz="1800">
                <a:solidFill>
                  <a:srgbClr val="E69138"/>
                </a:solidFill>
              </a:rPr>
              <a:t>https://technet.microsoft.com/en-us/library/dd421709(v=ws.10).aspx</a:t>
            </a:r>
          </a:p>
          <a:p>
            <a:pPr lvl="0" rtl="0">
              <a:spcBef>
                <a:spcPts val="0"/>
              </a:spcBef>
              <a:spcAft>
                <a:spcPts val="1200"/>
              </a:spcAft>
              <a:buNone/>
            </a:pPr>
            <a:r>
              <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pic>
        <p:nvPicPr>
          <p:cNvPr id="79" name="Shape 79"/>
          <p:cNvPicPr preferRelativeResize="0"/>
          <p:nvPr/>
        </p:nvPicPr>
        <p:blipFill>
          <a:blip r:embed="rId3">
            <a:alphaModFix/>
          </a:blip>
          <a:stretch>
            <a:fillRect/>
          </a:stretch>
        </p:blipFill>
        <p:spPr>
          <a:xfrm>
            <a:off x="0" y="2043850"/>
            <a:ext cx="4572000" cy="3099650"/>
          </a:xfrm>
          <a:prstGeom prst="rect">
            <a:avLst/>
          </a:prstGeom>
          <a:noFill/>
          <a:ln>
            <a:noFill/>
          </a:ln>
        </p:spPr>
      </p:pic>
      <p:sp>
        <p:nvSpPr>
          <p:cNvPr id="80" name="Shape 80"/>
          <p:cNvSpPr txBox="1"/>
          <p:nvPr>
            <p:ph type="title"/>
          </p:nvPr>
        </p:nvSpPr>
        <p:spPr>
          <a:xfrm>
            <a:off x="205325" y="302425"/>
            <a:ext cx="4045200" cy="1318200"/>
          </a:xfrm>
          <a:prstGeom prst="rect">
            <a:avLst/>
          </a:prstGeom>
        </p:spPr>
        <p:txBody>
          <a:bodyPr anchorCtr="0" anchor="ctr" bIns="91425" lIns="91425" rIns="91425" wrap="square" tIns="91425">
            <a:noAutofit/>
          </a:bodyPr>
          <a:lstStyle/>
          <a:p>
            <a:pPr lvl="0">
              <a:spcBef>
                <a:spcPts val="0"/>
              </a:spcBef>
              <a:buNone/>
            </a:pPr>
            <a:r>
              <a:rPr lang="en"/>
              <a:t>Overview</a:t>
            </a:r>
          </a:p>
        </p:txBody>
      </p:sp>
      <p:sp>
        <p:nvSpPr>
          <p:cNvPr id="81" name="Shape 81"/>
          <p:cNvSpPr txBox="1"/>
          <p:nvPr>
            <p:ph idx="2" type="body"/>
          </p:nvPr>
        </p:nvSpPr>
        <p:spPr>
          <a:xfrm>
            <a:off x="4939500" y="724200"/>
            <a:ext cx="3837000" cy="3745500"/>
          </a:xfrm>
          <a:prstGeom prst="rect">
            <a:avLst/>
          </a:prstGeom>
        </p:spPr>
        <p:txBody>
          <a:bodyPr anchorCtr="0" anchor="ctr" bIns="91425" lIns="91425" rIns="91425" wrap="square" tIns="91425">
            <a:noAutofit/>
          </a:bodyPr>
          <a:lstStyle/>
          <a:p>
            <a:pPr lvl="0">
              <a:spcBef>
                <a:spcPts val="0"/>
              </a:spcBef>
              <a:spcAft>
                <a:spcPts val="0"/>
              </a:spcAft>
              <a:buNone/>
            </a:pPr>
            <a:r>
              <a:rPr b="1" lang="en"/>
              <a:t>What is a Firewall?</a:t>
            </a:r>
          </a:p>
          <a:p>
            <a:pPr indent="-323850" lvl="0" marL="457200" rtl="0">
              <a:spcBef>
                <a:spcPts val="0"/>
              </a:spcBef>
              <a:spcAft>
                <a:spcPts val="0"/>
              </a:spcAft>
              <a:buSzPts val="1500"/>
              <a:buChar char="●"/>
            </a:pPr>
            <a:r>
              <a:rPr lang="en" sz="1500"/>
              <a:t>Hardware, software, or both. </a:t>
            </a:r>
          </a:p>
          <a:p>
            <a:pPr indent="-323850" lvl="0" marL="457200" rtl="0">
              <a:spcBef>
                <a:spcPts val="0"/>
              </a:spcBef>
              <a:buSzPts val="1500"/>
              <a:buChar char="●"/>
            </a:pPr>
            <a:r>
              <a:rPr lang="en" sz="1500"/>
              <a:t>Helps to screen out </a:t>
            </a:r>
            <a:r>
              <a:rPr b="1" lang="en" sz="1500"/>
              <a:t>Viruses</a:t>
            </a:r>
            <a:r>
              <a:rPr lang="en" sz="1500"/>
              <a:t>, </a:t>
            </a:r>
            <a:r>
              <a:rPr b="1" lang="en" sz="1500"/>
              <a:t>Worms</a:t>
            </a:r>
            <a:r>
              <a:rPr lang="en" sz="1500"/>
              <a:t>, and </a:t>
            </a:r>
            <a:r>
              <a:rPr b="1" lang="en" sz="1500"/>
              <a:t>attacks </a:t>
            </a:r>
            <a:r>
              <a:rPr lang="en" sz="1500"/>
              <a:t>to your computer (Packet Sniffing).</a:t>
            </a:r>
          </a:p>
          <a:p>
            <a:pPr indent="-323850" lvl="0" marL="457200" rtl="0">
              <a:spcBef>
                <a:spcPts val="0"/>
              </a:spcBef>
              <a:buSzPts val="1500"/>
              <a:buChar char="●"/>
            </a:pPr>
            <a:r>
              <a:rPr lang="en" sz="1500"/>
              <a:t>Monitors network traffic and detects anomalies (Both incoming and outgoing traffic).</a:t>
            </a:r>
          </a:p>
          <a:p>
            <a:pPr indent="-323850" lvl="0" marL="457200" rtl="0">
              <a:spcBef>
                <a:spcPts val="0"/>
              </a:spcBef>
              <a:buSzPts val="1500"/>
              <a:buChar char="●"/>
            </a:pPr>
            <a:r>
              <a:rPr lang="en" sz="1500"/>
              <a:t>Prevents computers from becoming </a:t>
            </a:r>
            <a:r>
              <a:rPr b="1" lang="en" sz="1500"/>
              <a:t>bots </a:t>
            </a:r>
            <a:r>
              <a:rPr lang="en" sz="1500"/>
              <a:t>or </a:t>
            </a:r>
            <a:r>
              <a:rPr b="1" lang="en" sz="1500"/>
              <a:t>zombies</a:t>
            </a:r>
            <a:r>
              <a:rPr lang="en" sz="1500"/>
              <a:t>.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a:spcBef>
                <a:spcPts val="0"/>
              </a:spcBef>
              <a:buNone/>
            </a:pPr>
            <a:r>
              <a:rPr lang="en"/>
              <a:t>Types of Firewalls</a:t>
            </a:r>
          </a:p>
        </p:txBody>
      </p:sp>
      <p:sp>
        <p:nvSpPr>
          <p:cNvPr id="87" name="Shape 87"/>
          <p:cNvSpPr txBox="1"/>
          <p:nvPr>
            <p:ph idx="1" type="body"/>
          </p:nvPr>
        </p:nvSpPr>
        <p:spPr>
          <a:xfrm>
            <a:off x="2400297" y="1602675"/>
            <a:ext cx="6321600" cy="3002400"/>
          </a:xfrm>
          <a:prstGeom prst="rect">
            <a:avLst/>
          </a:prstGeom>
        </p:spPr>
        <p:txBody>
          <a:bodyPr anchorCtr="0" anchor="t" bIns="91425" lIns="91425" rIns="91425" wrap="square" tIns="91425">
            <a:noAutofit/>
          </a:bodyPr>
          <a:lstStyle/>
          <a:p>
            <a:pPr lvl="0" rtl="0">
              <a:spcBef>
                <a:spcPts val="0"/>
              </a:spcBef>
              <a:buNone/>
            </a:pPr>
            <a:r>
              <a:rPr b="1" lang="en" sz="1800">
                <a:solidFill>
                  <a:schemeClr val="dk1"/>
                </a:solidFill>
              </a:rPr>
              <a:t>Proxy Firewall</a:t>
            </a:r>
          </a:p>
          <a:p>
            <a:pPr lvl="0" rtl="0">
              <a:spcBef>
                <a:spcPts val="0"/>
              </a:spcBef>
              <a:spcAft>
                <a:spcPts val="1200"/>
              </a:spcAft>
              <a:buNone/>
            </a:pPr>
            <a:r>
              <a:rPr b="1" lang="en" sz="1800">
                <a:solidFill>
                  <a:schemeClr val="dk1"/>
                </a:solidFill>
              </a:rPr>
              <a:t>Stateful Inspection Firewall</a:t>
            </a:r>
          </a:p>
          <a:p>
            <a:pPr lvl="0" rtl="0">
              <a:spcBef>
                <a:spcPts val="0"/>
              </a:spcBef>
              <a:spcAft>
                <a:spcPts val="1200"/>
              </a:spcAft>
              <a:buNone/>
            </a:pPr>
            <a:r>
              <a:rPr b="1" lang="en" sz="1800">
                <a:solidFill>
                  <a:schemeClr val="dk1"/>
                </a:solidFill>
              </a:rPr>
              <a:t>Unified Threat Management Firewall (UTM)</a:t>
            </a:r>
          </a:p>
          <a:p>
            <a:pPr lvl="0" rtl="0">
              <a:spcBef>
                <a:spcPts val="0"/>
              </a:spcBef>
              <a:spcAft>
                <a:spcPts val="1200"/>
              </a:spcAft>
              <a:buNone/>
            </a:pPr>
            <a:r>
              <a:rPr b="1" lang="en" sz="1800">
                <a:solidFill>
                  <a:schemeClr val="dk1"/>
                </a:solidFill>
              </a:rPr>
              <a:t>Next Generation Firewall (NGFW)</a:t>
            </a:r>
          </a:p>
          <a:p>
            <a:pPr lvl="0" rtl="0">
              <a:spcBef>
                <a:spcPts val="0"/>
              </a:spcBef>
              <a:spcAft>
                <a:spcPts val="1200"/>
              </a:spcAft>
              <a:buNone/>
            </a:pPr>
            <a:r>
              <a:rPr b="1" lang="en" sz="1800">
                <a:solidFill>
                  <a:schemeClr val="dk1"/>
                </a:solidFill>
              </a:rPr>
              <a:t>Threat Focused NGFW</a:t>
            </a:r>
            <a:r>
              <a:rPr lang="en" sz="1800"/>
              <a:t> </a:t>
            </a:r>
          </a:p>
          <a:p>
            <a:pPr lvl="0">
              <a:spcBef>
                <a:spcPts val="0"/>
              </a:spcBef>
              <a:spcAft>
                <a:spcPts val="1200"/>
              </a:spcAft>
              <a:buNone/>
            </a:pPr>
            <a:r>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a:spcBef>
                <a:spcPts val="0"/>
              </a:spcBef>
              <a:buNone/>
            </a:pPr>
            <a:r>
              <a:rPr lang="en"/>
              <a:t>Proxy Firewall</a:t>
            </a:r>
          </a:p>
        </p:txBody>
      </p:sp>
      <p:sp>
        <p:nvSpPr>
          <p:cNvPr id="93" name="Shape 93"/>
          <p:cNvSpPr txBox="1"/>
          <p:nvPr>
            <p:ph idx="1" type="body"/>
          </p:nvPr>
        </p:nvSpPr>
        <p:spPr>
          <a:xfrm>
            <a:off x="2400253" y="1370375"/>
            <a:ext cx="3071400" cy="3002400"/>
          </a:xfrm>
          <a:prstGeom prst="rect">
            <a:avLst/>
          </a:prstGeom>
        </p:spPr>
        <p:txBody>
          <a:bodyPr anchorCtr="0" anchor="t" bIns="91425" lIns="91425" rIns="91425" wrap="square" tIns="91425">
            <a:noAutofit/>
          </a:bodyPr>
          <a:lstStyle/>
          <a:p>
            <a:pPr lvl="0">
              <a:spcBef>
                <a:spcPts val="0"/>
              </a:spcBef>
              <a:buNone/>
            </a:pPr>
            <a:r>
              <a:rPr b="1" lang="en" sz="2100">
                <a:solidFill>
                  <a:schemeClr val="dk1"/>
                </a:solidFill>
              </a:rPr>
              <a:t>Features</a:t>
            </a:r>
          </a:p>
          <a:p>
            <a:pPr indent="-228600" lvl="0" marL="457200">
              <a:spcBef>
                <a:spcPts val="0"/>
              </a:spcBef>
              <a:spcAft>
                <a:spcPts val="1200"/>
              </a:spcAft>
              <a:buNone/>
            </a:pPr>
            <a:r>
              <a:rPr lang="en"/>
              <a:t>Early firewall device. Not used much anymore.</a:t>
            </a:r>
          </a:p>
          <a:p>
            <a:pPr indent="-317500" lvl="0" marL="457200" rtl="0">
              <a:spcBef>
                <a:spcPts val="0"/>
              </a:spcBef>
              <a:spcAft>
                <a:spcPts val="1200"/>
              </a:spcAft>
              <a:buSzPts val="1400"/>
              <a:buChar char="●"/>
            </a:pPr>
            <a:r>
              <a:rPr lang="en"/>
              <a:t>Safe gateway between networks.</a:t>
            </a:r>
          </a:p>
          <a:p>
            <a:pPr indent="-317500" lvl="0" marL="457200" rtl="0">
              <a:spcBef>
                <a:spcPts val="0"/>
              </a:spcBef>
              <a:spcAft>
                <a:spcPts val="1200"/>
              </a:spcAft>
              <a:buSzPts val="1400"/>
              <a:buChar char="●"/>
            </a:pPr>
            <a:r>
              <a:rPr lang="en"/>
              <a:t>Prevented outside connections to network</a:t>
            </a:r>
          </a:p>
        </p:txBody>
      </p:sp>
      <p:sp>
        <p:nvSpPr>
          <p:cNvPr id="94" name="Shape 94"/>
          <p:cNvSpPr txBox="1"/>
          <p:nvPr>
            <p:ph idx="2" type="body"/>
          </p:nvPr>
        </p:nvSpPr>
        <p:spPr>
          <a:xfrm>
            <a:off x="5650572" y="1450275"/>
            <a:ext cx="3071400" cy="3002400"/>
          </a:xfrm>
          <a:prstGeom prst="rect">
            <a:avLst/>
          </a:prstGeom>
        </p:spPr>
        <p:txBody>
          <a:bodyPr anchorCtr="0" anchor="t" bIns="91425" lIns="91425" rIns="91425" wrap="square" tIns="91425">
            <a:noAutofit/>
          </a:bodyPr>
          <a:lstStyle/>
          <a:p>
            <a:pPr lvl="0">
              <a:spcBef>
                <a:spcPts val="0"/>
              </a:spcBef>
              <a:buNone/>
            </a:pPr>
            <a:r>
              <a:rPr b="1" lang="en" sz="2100">
                <a:solidFill>
                  <a:schemeClr val="dk1"/>
                </a:solidFill>
              </a:rPr>
              <a:t>Function</a:t>
            </a:r>
          </a:p>
          <a:p>
            <a:pPr indent="-317500" lvl="0" marL="457200" rtl="0">
              <a:spcBef>
                <a:spcPts val="0"/>
              </a:spcBef>
              <a:spcAft>
                <a:spcPts val="1200"/>
              </a:spcAft>
              <a:buSzPts val="1400"/>
              <a:buChar char="●"/>
            </a:pPr>
            <a:r>
              <a:rPr lang="en"/>
              <a:t>Limiting outside connections to internal network.</a:t>
            </a:r>
          </a:p>
          <a:p>
            <a:pPr indent="-317500" lvl="0" marL="457200" rtl="0">
              <a:spcBef>
                <a:spcPts val="0"/>
              </a:spcBef>
              <a:spcAft>
                <a:spcPts val="1200"/>
              </a:spcAft>
              <a:buSzPts val="1400"/>
              <a:buChar char="●"/>
            </a:pPr>
            <a:r>
              <a:rPr lang="en"/>
              <a:t>Content Caching</a:t>
            </a:r>
          </a:p>
          <a:p>
            <a:pPr indent="-317500" lvl="0" marL="457200" rtl="0">
              <a:spcBef>
                <a:spcPts val="0"/>
              </a:spcBef>
              <a:spcAft>
                <a:spcPts val="1200"/>
              </a:spcAft>
              <a:buSzPts val="1400"/>
              <a:buChar char="●"/>
            </a:pPr>
            <a:r>
              <a:rPr lang="en"/>
              <a:t>Decreases throughput, accounting for decline in use.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a:spcBef>
                <a:spcPts val="0"/>
              </a:spcBef>
              <a:buNone/>
            </a:pPr>
            <a:r>
              <a:rPr lang="en"/>
              <a:t>Stateful Inspection Firewall</a:t>
            </a:r>
          </a:p>
        </p:txBody>
      </p:sp>
      <p:sp>
        <p:nvSpPr>
          <p:cNvPr id="100" name="Shape 100"/>
          <p:cNvSpPr txBox="1"/>
          <p:nvPr>
            <p:ph idx="1" type="body"/>
          </p:nvPr>
        </p:nvSpPr>
        <p:spPr>
          <a:xfrm>
            <a:off x="2400303" y="1602675"/>
            <a:ext cx="3071400" cy="30024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Features</a:t>
            </a:r>
          </a:p>
          <a:p>
            <a:pPr indent="-317500" lvl="0" marL="457200" rtl="0">
              <a:spcBef>
                <a:spcPts val="0"/>
              </a:spcBef>
              <a:spcAft>
                <a:spcPts val="1200"/>
              </a:spcAft>
              <a:buSzPts val="1400"/>
              <a:buChar char="●"/>
            </a:pPr>
            <a:r>
              <a:rPr lang="en"/>
              <a:t>Known as the traditional ‘Firewall’</a:t>
            </a:r>
          </a:p>
          <a:p>
            <a:pPr indent="-317500" lvl="0" marL="457200" rtl="0">
              <a:spcBef>
                <a:spcPts val="0"/>
              </a:spcBef>
              <a:spcAft>
                <a:spcPts val="1200"/>
              </a:spcAft>
              <a:buSzPts val="1400"/>
              <a:buChar char="●"/>
            </a:pPr>
            <a:r>
              <a:rPr lang="en"/>
              <a:t>Allows administrators to define rules for network traffic.</a:t>
            </a:r>
          </a:p>
          <a:p>
            <a:pPr indent="-228600" lvl="0" marL="457200">
              <a:spcBef>
                <a:spcPts val="0"/>
              </a:spcBef>
              <a:spcAft>
                <a:spcPts val="1200"/>
              </a:spcAft>
              <a:buNone/>
            </a:pPr>
            <a:r>
              <a:rPr lang="en"/>
              <a:t>Reuses information from previous packets to determine connection settings</a:t>
            </a:r>
          </a:p>
        </p:txBody>
      </p:sp>
      <p:sp>
        <p:nvSpPr>
          <p:cNvPr id="101" name="Shape 101"/>
          <p:cNvSpPr txBox="1"/>
          <p:nvPr>
            <p:ph idx="2" type="body"/>
          </p:nvPr>
        </p:nvSpPr>
        <p:spPr>
          <a:xfrm>
            <a:off x="5650572" y="1602675"/>
            <a:ext cx="3071400" cy="3002400"/>
          </a:xfrm>
          <a:prstGeom prst="rect">
            <a:avLst/>
          </a:prstGeom>
        </p:spPr>
        <p:txBody>
          <a:bodyPr anchorCtr="0" anchor="t" bIns="91425" lIns="91425" rIns="91425" wrap="square" tIns="91425">
            <a:noAutofit/>
          </a:bodyPr>
          <a:lstStyle/>
          <a:p>
            <a:pPr lvl="0">
              <a:spcBef>
                <a:spcPts val="0"/>
              </a:spcBef>
              <a:buNone/>
            </a:pPr>
            <a:r>
              <a:rPr b="1" lang="en" sz="2100">
                <a:solidFill>
                  <a:schemeClr val="dk1"/>
                </a:solidFill>
              </a:rPr>
              <a:t>Function</a:t>
            </a:r>
          </a:p>
          <a:p>
            <a:pPr indent="-317500" lvl="0" marL="457200" rtl="0">
              <a:spcBef>
                <a:spcPts val="0"/>
              </a:spcBef>
              <a:spcAft>
                <a:spcPts val="1200"/>
              </a:spcAft>
              <a:buSzPts val="1400"/>
              <a:buChar char="●"/>
            </a:pPr>
            <a:r>
              <a:rPr lang="en"/>
              <a:t>Blocked network traffic based on state, port, and protocol.</a:t>
            </a:r>
          </a:p>
          <a:p>
            <a:pPr indent="-228600" lvl="0" marL="457200">
              <a:spcBef>
                <a:spcPts val="0"/>
              </a:spcBef>
              <a:spcAft>
                <a:spcPts val="1200"/>
              </a:spcAft>
              <a:buNone/>
            </a:pPr>
            <a:r>
              <a:rPr lang="en"/>
              <a:t>Monitors all traffic until the connection is closed</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Shape 106"/>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rtl="0">
              <a:spcBef>
                <a:spcPts val="0"/>
              </a:spcBef>
              <a:buNone/>
            </a:pPr>
            <a:r>
              <a:rPr lang="en"/>
              <a:t>Unified Threat Management (UTM)</a:t>
            </a:r>
            <a:r>
              <a:rPr lang="en"/>
              <a:t> Firewall</a:t>
            </a:r>
          </a:p>
        </p:txBody>
      </p:sp>
      <p:sp>
        <p:nvSpPr>
          <p:cNvPr id="107" name="Shape 107"/>
          <p:cNvSpPr txBox="1"/>
          <p:nvPr>
            <p:ph idx="1" type="body"/>
          </p:nvPr>
        </p:nvSpPr>
        <p:spPr>
          <a:xfrm>
            <a:off x="2400303" y="1602675"/>
            <a:ext cx="3071400" cy="30024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Features</a:t>
            </a:r>
          </a:p>
          <a:p>
            <a:pPr indent="-317500" lvl="0" marL="457200" rtl="0">
              <a:spcBef>
                <a:spcPts val="0"/>
              </a:spcBef>
              <a:spcAft>
                <a:spcPts val="1200"/>
              </a:spcAft>
              <a:buSzPts val="1400"/>
              <a:buChar char="●"/>
            </a:pPr>
            <a:r>
              <a:rPr lang="en"/>
              <a:t>Allows administrators to define rules for network traffic</a:t>
            </a:r>
            <a:r>
              <a:rPr lang="en"/>
              <a:t>.</a:t>
            </a:r>
          </a:p>
          <a:p>
            <a:pPr indent="-317500" lvl="0" marL="457200" rtl="0">
              <a:spcBef>
                <a:spcPts val="0"/>
              </a:spcBef>
              <a:spcAft>
                <a:spcPts val="1200"/>
              </a:spcAft>
              <a:buSzPts val="1400"/>
              <a:buChar char="●"/>
            </a:pPr>
            <a:r>
              <a:rPr lang="en"/>
              <a:t>Reuses information from previous packets to determine connection settings</a:t>
            </a:r>
          </a:p>
          <a:p>
            <a:pPr indent="-317500" lvl="0" marL="457200" rtl="0">
              <a:spcBef>
                <a:spcPts val="0"/>
              </a:spcBef>
              <a:spcAft>
                <a:spcPts val="1200"/>
              </a:spcAft>
              <a:buSzPts val="1400"/>
              <a:buChar char="●"/>
            </a:pPr>
            <a:r>
              <a:rPr lang="en"/>
              <a:t>Simple to use and oriented for cloud computing.</a:t>
            </a:r>
          </a:p>
        </p:txBody>
      </p:sp>
      <p:sp>
        <p:nvSpPr>
          <p:cNvPr id="108" name="Shape 108"/>
          <p:cNvSpPr txBox="1"/>
          <p:nvPr>
            <p:ph idx="2" type="body"/>
          </p:nvPr>
        </p:nvSpPr>
        <p:spPr>
          <a:xfrm>
            <a:off x="5650572" y="1602675"/>
            <a:ext cx="3071400" cy="30024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Function</a:t>
            </a:r>
          </a:p>
          <a:p>
            <a:pPr indent="-317500" lvl="0" marL="457200" rtl="0">
              <a:spcBef>
                <a:spcPts val="0"/>
              </a:spcBef>
              <a:spcAft>
                <a:spcPts val="1200"/>
              </a:spcAft>
              <a:buSzPts val="1400"/>
              <a:buChar char="●"/>
            </a:pPr>
            <a:r>
              <a:rPr lang="en"/>
              <a:t>Same as stateful firewall but adds functions for intrusion prevention.</a:t>
            </a:r>
          </a:p>
          <a:p>
            <a:pPr indent="-317500" lvl="0" marL="457200" rtl="0">
              <a:spcBef>
                <a:spcPts val="0"/>
              </a:spcBef>
              <a:spcAft>
                <a:spcPts val="1200"/>
              </a:spcAft>
              <a:buSzPts val="1400"/>
              <a:buChar char="●"/>
            </a:pPr>
            <a:r>
              <a:rPr lang="en"/>
              <a:t>Virus scanning</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Shape 113"/>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rtl="0">
              <a:spcBef>
                <a:spcPts val="0"/>
              </a:spcBef>
              <a:buNone/>
            </a:pPr>
            <a:r>
              <a:rPr lang="en"/>
              <a:t>Next Generation (NG)</a:t>
            </a:r>
            <a:r>
              <a:rPr lang="en"/>
              <a:t> Firewall</a:t>
            </a:r>
          </a:p>
        </p:txBody>
      </p:sp>
      <p:sp>
        <p:nvSpPr>
          <p:cNvPr id="114" name="Shape 114"/>
          <p:cNvSpPr txBox="1"/>
          <p:nvPr>
            <p:ph idx="1" type="body"/>
          </p:nvPr>
        </p:nvSpPr>
        <p:spPr>
          <a:xfrm>
            <a:off x="2400303" y="1602675"/>
            <a:ext cx="3071400" cy="30024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Features</a:t>
            </a:r>
          </a:p>
          <a:p>
            <a:pPr indent="-317500" lvl="0" marL="457200" rtl="0">
              <a:spcBef>
                <a:spcPts val="0"/>
              </a:spcBef>
              <a:spcAft>
                <a:spcPts val="1200"/>
              </a:spcAft>
              <a:buSzPts val="1400"/>
              <a:buChar char="●"/>
            </a:pPr>
            <a:r>
              <a:rPr lang="en"/>
              <a:t>All the features of the previous firewalls</a:t>
            </a:r>
          </a:p>
          <a:p>
            <a:pPr indent="-317500" lvl="0" marL="457200" rtl="0">
              <a:spcBef>
                <a:spcPts val="0"/>
              </a:spcBef>
              <a:spcAft>
                <a:spcPts val="1200"/>
              </a:spcAft>
              <a:buSzPts val="1400"/>
              <a:buChar char="●"/>
            </a:pPr>
            <a:r>
              <a:rPr lang="en"/>
              <a:t>Enhanced packet scanning</a:t>
            </a:r>
          </a:p>
          <a:p>
            <a:pPr indent="-317500" lvl="0" marL="457200" rtl="0">
              <a:spcBef>
                <a:spcPts val="0"/>
              </a:spcBef>
              <a:spcAft>
                <a:spcPts val="1200"/>
              </a:spcAft>
              <a:buSzPts val="1400"/>
              <a:buChar char="●"/>
            </a:pPr>
            <a:r>
              <a:rPr lang="en"/>
              <a:t>Application layer defense</a:t>
            </a:r>
          </a:p>
        </p:txBody>
      </p:sp>
      <p:sp>
        <p:nvSpPr>
          <p:cNvPr id="115" name="Shape 115"/>
          <p:cNvSpPr txBox="1"/>
          <p:nvPr>
            <p:ph idx="2" type="body"/>
          </p:nvPr>
        </p:nvSpPr>
        <p:spPr>
          <a:xfrm>
            <a:off x="5583350" y="1165650"/>
            <a:ext cx="3071400" cy="34395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Function</a:t>
            </a:r>
          </a:p>
          <a:p>
            <a:pPr indent="-298450" lvl="0" marL="457200" rtl="0">
              <a:spcBef>
                <a:spcPts val="0"/>
              </a:spcBef>
              <a:spcAft>
                <a:spcPts val="0"/>
              </a:spcAft>
              <a:buSzPts val="1100"/>
              <a:buFont typeface="Arial"/>
              <a:buChar char="●"/>
            </a:pPr>
            <a:r>
              <a:rPr lang="en"/>
              <a:t>Standard firewall capabilities like stateful inspection</a:t>
            </a:r>
          </a:p>
          <a:p>
            <a:pPr indent="-298450" lvl="0" marL="457200" rtl="0">
              <a:spcBef>
                <a:spcPts val="0"/>
              </a:spcBef>
              <a:spcAft>
                <a:spcPts val="0"/>
              </a:spcAft>
              <a:buSzPts val="1100"/>
              <a:buFont typeface="Arial"/>
              <a:buChar char="●"/>
            </a:pPr>
            <a:r>
              <a:rPr lang="en"/>
              <a:t>Integrated intrusion prevention</a:t>
            </a:r>
          </a:p>
          <a:p>
            <a:pPr indent="-298450" lvl="0" marL="457200" rtl="0">
              <a:spcBef>
                <a:spcPts val="0"/>
              </a:spcBef>
              <a:spcAft>
                <a:spcPts val="0"/>
              </a:spcAft>
              <a:buSzPts val="1100"/>
              <a:buFont typeface="Arial"/>
              <a:buChar char="●"/>
            </a:pPr>
            <a:r>
              <a:rPr lang="en"/>
              <a:t>Application awareness and control to see and block risky apps</a:t>
            </a:r>
          </a:p>
          <a:p>
            <a:pPr indent="-298450" lvl="0" marL="457200" rtl="0">
              <a:spcBef>
                <a:spcPts val="0"/>
              </a:spcBef>
              <a:spcAft>
                <a:spcPts val="0"/>
              </a:spcAft>
              <a:buSzPts val="1100"/>
              <a:buFont typeface="Arial"/>
              <a:buChar char="●"/>
            </a:pPr>
            <a:r>
              <a:rPr lang="en"/>
              <a:t>Upgrade paths to include future information feeds</a:t>
            </a:r>
          </a:p>
          <a:p>
            <a:pPr indent="-298450" lvl="0" marL="457200" rtl="0">
              <a:spcBef>
                <a:spcPts val="0"/>
              </a:spcBef>
              <a:spcAft>
                <a:spcPts val="0"/>
              </a:spcAft>
              <a:buSzPts val="1100"/>
              <a:buFont typeface="Arial"/>
              <a:buChar char="●"/>
            </a:pPr>
            <a:r>
              <a:rPr lang="en"/>
              <a:t>Techniques to address evolving security threats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Shape 120"/>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rtl="0">
              <a:spcBef>
                <a:spcPts val="0"/>
              </a:spcBef>
              <a:buNone/>
            </a:pPr>
            <a:r>
              <a:rPr lang="en"/>
              <a:t>Threat Focused </a:t>
            </a:r>
            <a:r>
              <a:rPr lang="en"/>
              <a:t>NG Firewall</a:t>
            </a:r>
          </a:p>
        </p:txBody>
      </p:sp>
      <p:sp>
        <p:nvSpPr>
          <p:cNvPr id="121" name="Shape 121"/>
          <p:cNvSpPr txBox="1"/>
          <p:nvPr>
            <p:ph idx="1" type="body"/>
          </p:nvPr>
        </p:nvSpPr>
        <p:spPr>
          <a:xfrm>
            <a:off x="2400303" y="1602675"/>
            <a:ext cx="3071400" cy="30024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Features</a:t>
            </a:r>
          </a:p>
          <a:p>
            <a:pPr indent="-317500" lvl="0" marL="457200" rtl="0">
              <a:spcBef>
                <a:spcPts val="0"/>
              </a:spcBef>
              <a:spcAft>
                <a:spcPts val="1200"/>
              </a:spcAft>
              <a:buSzPts val="1400"/>
              <a:buChar char="●"/>
            </a:pPr>
            <a:r>
              <a:rPr lang="en"/>
              <a:t>All the features of the previous firewalls</a:t>
            </a:r>
          </a:p>
          <a:p>
            <a:pPr indent="-317500" lvl="0" marL="457200" rtl="0">
              <a:spcBef>
                <a:spcPts val="0"/>
              </a:spcBef>
              <a:spcAft>
                <a:spcPts val="1200"/>
              </a:spcAft>
              <a:buSzPts val="1400"/>
              <a:buChar char="●"/>
            </a:pPr>
            <a:r>
              <a:rPr lang="en"/>
              <a:t>Enhanced packet scanning</a:t>
            </a:r>
          </a:p>
          <a:p>
            <a:pPr indent="-317500" lvl="0" marL="457200" rtl="0">
              <a:spcBef>
                <a:spcPts val="0"/>
              </a:spcBef>
              <a:spcAft>
                <a:spcPts val="1200"/>
              </a:spcAft>
              <a:buSzPts val="1400"/>
              <a:buChar char="●"/>
            </a:pPr>
            <a:r>
              <a:rPr lang="en"/>
              <a:t>Application layer defense</a:t>
            </a:r>
          </a:p>
          <a:p>
            <a:pPr indent="-317500" lvl="0" marL="457200" rtl="0">
              <a:spcBef>
                <a:spcPts val="0"/>
              </a:spcBef>
              <a:spcAft>
                <a:spcPts val="1200"/>
              </a:spcAft>
              <a:buSzPts val="1400"/>
              <a:buChar char="●"/>
            </a:pPr>
            <a:r>
              <a:rPr lang="en"/>
              <a:t>Enhanced threat detection and remediation</a:t>
            </a:r>
          </a:p>
        </p:txBody>
      </p:sp>
      <p:sp>
        <p:nvSpPr>
          <p:cNvPr id="122" name="Shape 122"/>
          <p:cNvSpPr txBox="1"/>
          <p:nvPr>
            <p:ph idx="2" type="body"/>
          </p:nvPr>
        </p:nvSpPr>
        <p:spPr>
          <a:xfrm>
            <a:off x="5583350" y="1165650"/>
            <a:ext cx="3071400" cy="3439500"/>
          </a:xfrm>
          <a:prstGeom prst="rect">
            <a:avLst/>
          </a:prstGeom>
        </p:spPr>
        <p:txBody>
          <a:bodyPr anchorCtr="0" anchor="t" bIns="91425" lIns="91425" rIns="91425" wrap="square" tIns="91425">
            <a:noAutofit/>
          </a:bodyPr>
          <a:lstStyle/>
          <a:p>
            <a:pPr lvl="0" rtl="0">
              <a:spcBef>
                <a:spcPts val="0"/>
              </a:spcBef>
              <a:buNone/>
            </a:pPr>
            <a:r>
              <a:rPr b="1" lang="en" sz="2100">
                <a:solidFill>
                  <a:schemeClr val="dk1"/>
                </a:solidFill>
              </a:rPr>
              <a:t>Function</a:t>
            </a:r>
          </a:p>
          <a:p>
            <a:pPr indent="-317500" lvl="0" marL="457200" rtl="0">
              <a:spcBef>
                <a:spcPts val="0"/>
              </a:spcBef>
              <a:spcAft>
                <a:spcPts val="0"/>
              </a:spcAft>
              <a:buSzPts val="1400"/>
              <a:buFont typeface="Arial"/>
              <a:buChar char="●"/>
            </a:pPr>
            <a:r>
              <a:rPr lang="en"/>
              <a:t>Context aware threat protection</a:t>
            </a:r>
          </a:p>
          <a:p>
            <a:pPr indent="-317500" lvl="0" marL="457200" rtl="0">
              <a:spcBef>
                <a:spcPts val="0"/>
              </a:spcBef>
              <a:spcAft>
                <a:spcPts val="0"/>
              </a:spcAft>
              <a:buSzPts val="1400"/>
              <a:buChar char="●"/>
            </a:pPr>
            <a:r>
              <a:rPr lang="en"/>
              <a:t>Automated defenses. Allows intelligent and dynamic defense during an actual security breach or attack.</a:t>
            </a:r>
          </a:p>
          <a:p>
            <a:pPr indent="-317500" lvl="0" marL="457200" rtl="0">
              <a:spcBef>
                <a:spcPts val="0"/>
              </a:spcBef>
              <a:spcAft>
                <a:spcPts val="0"/>
              </a:spcAft>
              <a:buSzPts val="1400"/>
              <a:buChar char="●"/>
            </a:pPr>
            <a:r>
              <a:rPr lang="en"/>
              <a:t>Decreased detection time</a:t>
            </a:r>
          </a:p>
          <a:p>
            <a:pPr indent="-317500" lvl="0" marL="457200" rtl="0">
              <a:spcBef>
                <a:spcPts val="0"/>
              </a:spcBef>
              <a:spcAft>
                <a:spcPts val="0"/>
              </a:spcAft>
              <a:buSzPts val="1400"/>
              <a:buChar char="●"/>
            </a:pPr>
            <a:r>
              <a:rPr lang="en"/>
              <a:t>Continuous monitoring</a:t>
            </a:r>
          </a:p>
          <a:p>
            <a:pPr indent="-317500" lvl="0" marL="457200" rtl="0">
              <a:spcBef>
                <a:spcPts val="0"/>
              </a:spcBef>
              <a:spcAft>
                <a:spcPts val="0"/>
              </a:spcAft>
              <a:buSzPts val="1400"/>
              <a:buChar char="●"/>
            </a:pPr>
            <a:r>
              <a:rPr lang="en"/>
              <a:t>Ease of use. Allows for </a:t>
            </a:r>
            <a:r>
              <a:rPr lang="en"/>
              <a:t>synchronization</a:t>
            </a:r>
            <a:r>
              <a:rPr lang="en"/>
              <a:t> of complex security policies.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type="title"/>
          </p:nvPr>
        </p:nvSpPr>
        <p:spPr>
          <a:xfrm>
            <a:off x="2400250" y="575950"/>
            <a:ext cx="6321600" cy="635400"/>
          </a:xfrm>
          <a:prstGeom prst="rect">
            <a:avLst/>
          </a:prstGeom>
        </p:spPr>
        <p:txBody>
          <a:bodyPr anchorCtr="0" anchor="t" bIns="91425" lIns="91425" rIns="91425" wrap="square" tIns="91425">
            <a:noAutofit/>
          </a:bodyPr>
          <a:lstStyle/>
          <a:p>
            <a:pPr lvl="0">
              <a:spcBef>
                <a:spcPts val="0"/>
              </a:spcBef>
              <a:buNone/>
            </a:pPr>
            <a:r>
              <a:rPr lang="en"/>
              <a:t>Firewall Rules</a:t>
            </a:r>
          </a:p>
        </p:txBody>
      </p:sp>
      <p:sp>
        <p:nvSpPr>
          <p:cNvPr id="128" name="Shape 128"/>
          <p:cNvSpPr txBox="1"/>
          <p:nvPr>
            <p:ph idx="1" type="body"/>
          </p:nvPr>
        </p:nvSpPr>
        <p:spPr>
          <a:xfrm>
            <a:off x="2400247" y="1317450"/>
            <a:ext cx="6321600" cy="3002400"/>
          </a:xfrm>
          <a:prstGeom prst="rect">
            <a:avLst/>
          </a:prstGeom>
        </p:spPr>
        <p:txBody>
          <a:bodyPr anchorCtr="0" anchor="t" bIns="91425" lIns="91425" rIns="91425" wrap="square" tIns="91425">
            <a:noAutofit/>
          </a:bodyPr>
          <a:lstStyle/>
          <a:p>
            <a:pPr lvl="0">
              <a:spcBef>
                <a:spcPts val="0"/>
              </a:spcBef>
              <a:buNone/>
            </a:pPr>
            <a:r>
              <a:rPr b="1" lang="en" sz="1100">
                <a:solidFill>
                  <a:srgbClr val="E69138"/>
                </a:solidFill>
                <a:latin typeface="Arial"/>
                <a:ea typeface="Arial"/>
                <a:cs typeface="Arial"/>
                <a:sym typeface="Arial"/>
              </a:rPr>
              <a:t>Authenticated bypass</a:t>
            </a:r>
            <a:r>
              <a:rPr lang="en" sz="1100">
                <a:solidFill>
                  <a:srgbClr val="B45F06"/>
                </a:solidFill>
                <a:latin typeface="Arial"/>
                <a:ea typeface="Arial"/>
                <a:cs typeface="Arial"/>
                <a:sym typeface="Arial"/>
              </a:rPr>
              <a:t>.</a:t>
            </a:r>
            <a:r>
              <a:rPr lang="en" sz="1100">
                <a:latin typeface="Arial"/>
                <a:ea typeface="Arial"/>
                <a:cs typeface="Arial"/>
                <a:sym typeface="Arial"/>
              </a:rPr>
              <a:t> These are rules in which the </a:t>
            </a:r>
            <a:r>
              <a:rPr b="1" lang="en" sz="1100">
                <a:solidFill>
                  <a:srgbClr val="E69138"/>
                </a:solidFill>
                <a:latin typeface="Arial"/>
                <a:ea typeface="Arial"/>
                <a:cs typeface="Arial"/>
                <a:sym typeface="Arial"/>
              </a:rPr>
              <a:t>Override block rules</a:t>
            </a:r>
            <a:r>
              <a:rPr lang="en" sz="1100">
                <a:latin typeface="Arial"/>
                <a:ea typeface="Arial"/>
                <a:cs typeface="Arial"/>
                <a:sym typeface="Arial"/>
              </a:rPr>
              <a:t> option is selected. These rules allow matching network traffic that would otherwise be blocked. The network traffic must be authenticated by using a separate connection security rule. You can use these rules to permit access to the computer to authorized network administrators and authorized network troubleshooting devices.</a:t>
            </a:r>
          </a:p>
          <a:p>
            <a:pPr lvl="0">
              <a:spcBef>
                <a:spcPts val="0"/>
              </a:spcBef>
              <a:buNone/>
            </a:pPr>
            <a:r>
              <a:rPr b="1" lang="en" sz="1100">
                <a:solidFill>
                  <a:srgbClr val="E69138"/>
                </a:solidFill>
                <a:latin typeface="Arial"/>
                <a:ea typeface="Arial"/>
                <a:cs typeface="Arial"/>
                <a:sym typeface="Arial"/>
              </a:rPr>
              <a:t>Block connection</a:t>
            </a:r>
            <a:r>
              <a:rPr lang="en" sz="1100">
                <a:solidFill>
                  <a:srgbClr val="E69138"/>
                </a:solidFill>
                <a:latin typeface="Arial"/>
                <a:ea typeface="Arial"/>
                <a:cs typeface="Arial"/>
                <a:sym typeface="Arial"/>
              </a:rPr>
              <a:t>.</a:t>
            </a:r>
            <a:r>
              <a:rPr lang="en" sz="1100">
                <a:latin typeface="Arial"/>
                <a:ea typeface="Arial"/>
                <a:cs typeface="Arial"/>
                <a:sym typeface="Arial"/>
              </a:rPr>
              <a:t> These rules block all matching inbound network traffic.</a:t>
            </a:r>
          </a:p>
          <a:p>
            <a:pPr lvl="0">
              <a:spcBef>
                <a:spcPts val="0"/>
              </a:spcBef>
              <a:buNone/>
            </a:pPr>
            <a:r>
              <a:rPr b="1" lang="en" sz="1100">
                <a:solidFill>
                  <a:srgbClr val="E69138"/>
                </a:solidFill>
                <a:latin typeface="Arial"/>
                <a:ea typeface="Arial"/>
                <a:cs typeface="Arial"/>
                <a:sym typeface="Arial"/>
              </a:rPr>
              <a:t>Allow connection</a:t>
            </a:r>
            <a:r>
              <a:rPr lang="en" sz="1100">
                <a:solidFill>
                  <a:srgbClr val="E69138"/>
                </a:solidFill>
                <a:latin typeface="Arial"/>
                <a:ea typeface="Arial"/>
                <a:cs typeface="Arial"/>
                <a:sym typeface="Arial"/>
              </a:rPr>
              <a:t>.</a:t>
            </a:r>
            <a:r>
              <a:rPr lang="en" sz="1100">
                <a:solidFill>
                  <a:srgbClr val="B45F06"/>
                </a:solidFill>
                <a:latin typeface="Arial"/>
                <a:ea typeface="Arial"/>
                <a:cs typeface="Arial"/>
                <a:sym typeface="Arial"/>
              </a:rPr>
              <a:t> </a:t>
            </a:r>
            <a:r>
              <a:rPr lang="en" sz="1100">
                <a:latin typeface="Arial"/>
                <a:ea typeface="Arial"/>
                <a:cs typeface="Arial"/>
                <a:sym typeface="Arial"/>
              </a:rPr>
              <a:t>These rules allow matching inbound network traffic. Because the default behavior is to block unsolicited inbound network traffic, you must create an allow rule to support any network program or service that must be able to accept inbound connections</a:t>
            </a:r>
          </a:p>
          <a:p>
            <a:pPr lvl="0">
              <a:spcBef>
                <a:spcPts val="0"/>
              </a:spcBef>
              <a:buNone/>
            </a:pPr>
            <a:r>
              <a:rPr b="1" lang="en" sz="1100">
                <a:solidFill>
                  <a:srgbClr val="E69138"/>
                </a:solidFill>
                <a:latin typeface="Arial"/>
                <a:ea typeface="Arial"/>
                <a:cs typeface="Arial"/>
                <a:sym typeface="Arial"/>
              </a:rPr>
              <a:t>Default profile behavior</a:t>
            </a:r>
            <a:r>
              <a:rPr lang="en" sz="1100">
                <a:solidFill>
                  <a:srgbClr val="E69138"/>
                </a:solidFill>
                <a:latin typeface="Arial"/>
                <a:ea typeface="Arial"/>
                <a:cs typeface="Arial"/>
                <a:sym typeface="Arial"/>
              </a:rPr>
              <a:t>. </a:t>
            </a:r>
            <a:r>
              <a:rPr lang="en" sz="1100">
                <a:latin typeface="Arial"/>
                <a:ea typeface="Arial"/>
                <a:cs typeface="Arial"/>
                <a:sym typeface="Arial"/>
              </a:rPr>
              <a:t>The default behavior is to block unsolicited inbound network traffic, but to allow all outbound network traffic</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